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461" r:id="rId2"/>
    <p:sldId id="462" r:id="rId3"/>
    <p:sldId id="440" r:id="rId4"/>
    <p:sldId id="441" r:id="rId5"/>
    <p:sldId id="407" r:id="rId6"/>
    <p:sldId id="480" r:id="rId7"/>
    <p:sldId id="481" r:id="rId8"/>
    <p:sldId id="482" r:id="rId9"/>
    <p:sldId id="483" r:id="rId10"/>
    <p:sldId id="364" r:id="rId11"/>
    <p:sldId id="484" r:id="rId12"/>
    <p:sldId id="367" r:id="rId13"/>
    <p:sldId id="427" r:id="rId14"/>
    <p:sldId id="428" r:id="rId15"/>
    <p:sldId id="429" r:id="rId16"/>
    <p:sldId id="430" r:id="rId17"/>
    <p:sldId id="366" r:id="rId18"/>
    <p:sldId id="409" r:id="rId19"/>
    <p:sldId id="410" r:id="rId20"/>
    <p:sldId id="259" r:id="rId21"/>
    <p:sldId id="260" r:id="rId22"/>
    <p:sldId id="463" r:id="rId23"/>
    <p:sldId id="368" r:id="rId24"/>
    <p:sldId id="261" r:id="rId25"/>
    <p:sldId id="431" r:id="rId26"/>
    <p:sldId id="262" r:id="rId27"/>
    <p:sldId id="372" r:id="rId28"/>
    <p:sldId id="263" r:id="rId29"/>
    <p:sldId id="325" r:id="rId30"/>
    <p:sldId id="326" r:id="rId31"/>
    <p:sldId id="338" r:id="rId32"/>
    <p:sldId id="349" r:id="rId33"/>
    <p:sldId id="350" r:id="rId34"/>
    <p:sldId id="479" r:id="rId35"/>
    <p:sldId id="264" r:id="rId36"/>
    <p:sldId id="265" r:id="rId37"/>
    <p:sldId id="432" r:id="rId38"/>
    <p:sldId id="433" r:id="rId39"/>
    <p:sldId id="434" r:id="rId40"/>
    <p:sldId id="435" r:id="rId41"/>
    <p:sldId id="37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373" r:id="rId50"/>
    <p:sldId id="351" r:id="rId51"/>
    <p:sldId id="418" r:id="rId52"/>
    <p:sldId id="419" r:id="rId53"/>
    <p:sldId id="420" r:id="rId54"/>
    <p:sldId id="464" r:id="rId55"/>
    <p:sldId id="465" r:id="rId56"/>
    <p:sldId id="466" r:id="rId57"/>
    <p:sldId id="467" r:id="rId58"/>
    <p:sldId id="468" r:id="rId59"/>
    <p:sldId id="469" r:id="rId60"/>
    <p:sldId id="266" r:id="rId61"/>
    <p:sldId id="352" r:id="rId62"/>
    <p:sldId id="485" r:id="rId63"/>
    <p:sldId id="486" r:id="rId64"/>
    <p:sldId id="487" r:id="rId65"/>
    <p:sldId id="353" r:id="rId66"/>
    <p:sldId id="354" r:id="rId67"/>
    <p:sldId id="355" r:id="rId68"/>
    <p:sldId id="471" r:id="rId69"/>
    <p:sldId id="472" r:id="rId70"/>
    <p:sldId id="473" r:id="rId71"/>
    <p:sldId id="474" r:id="rId72"/>
    <p:sldId id="475" r:id="rId73"/>
    <p:sldId id="476" r:id="rId74"/>
    <p:sldId id="477" r:id="rId75"/>
    <p:sldId id="478" r:id="rId76"/>
    <p:sldId id="342" r:id="rId77"/>
    <p:sldId id="356" r:id="rId78"/>
    <p:sldId id="357" r:id="rId79"/>
    <p:sldId id="374" r:id="rId80"/>
    <p:sldId id="375" r:id="rId81"/>
    <p:sldId id="376" r:id="rId82"/>
    <p:sldId id="488" r:id="rId83"/>
    <p:sldId id="377" r:id="rId84"/>
    <p:sldId id="378" r:id="rId85"/>
    <p:sldId id="379" r:id="rId86"/>
    <p:sldId id="362" r:id="rId87"/>
    <p:sldId id="436" r:id="rId88"/>
    <p:sldId id="437" r:id="rId89"/>
    <p:sldId id="438" r:id="rId90"/>
    <p:sldId id="443" r:id="rId91"/>
    <p:sldId id="398" r:id="rId92"/>
    <p:sldId id="400" r:id="rId93"/>
    <p:sldId id="399" r:id="rId94"/>
    <p:sldId id="347" r:id="rId95"/>
    <p:sldId id="401" r:id="rId96"/>
    <p:sldId id="403" r:id="rId97"/>
    <p:sldId id="402" r:id="rId98"/>
    <p:sldId id="346" r:id="rId99"/>
    <p:sldId id="268" r:id="rId100"/>
    <p:sldId id="426" r:id="rId101"/>
    <p:sldId id="269" r:id="rId102"/>
    <p:sldId id="330" r:id="rId103"/>
    <p:sldId id="270" r:id="rId104"/>
    <p:sldId id="272" r:id="rId105"/>
    <p:sldId id="331" r:id="rId106"/>
    <p:sldId id="340" r:id="rId107"/>
    <p:sldId id="332" r:id="rId108"/>
    <p:sldId id="333" r:id="rId109"/>
    <p:sldId id="489" r:id="rId110"/>
    <p:sldId id="334" r:id="rId111"/>
    <p:sldId id="335" r:id="rId112"/>
    <p:sldId id="341" r:id="rId113"/>
    <p:sldId id="336" r:id="rId114"/>
    <p:sldId id="275" r:id="rId115"/>
    <p:sldId id="490" r:id="rId116"/>
    <p:sldId id="337" r:id="rId117"/>
    <p:sldId id="395" r:id="rId118"/>
    <p:sldId id="396" r:id="rId119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66FF"/>
    <a:srgbClr val="A50021"/>
    <a:srgbClr val="FFCC99"/>
    <a:srgbClr val="FFCC00"/>
    <a:srgbClr val="0038A8"/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49D29E-64F0-4F86-B619-D2F75476D0C5}" type="datetimeFigureOut">
              <a:rPr lang="es-PE"/>
              <a:pPr>
                <a:defRPr/>
              </a:pPr>
              <a:t>12/12/2020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1F9F03-1045-4438-BF6A-D49DAF88EA4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/>
              <a:t>Haga clic para modificar el estilo de texto del patrón</a:t>
            </a:r>
          </a:p>
          <a:p>
            <a:pPr lvl="1"/>
            <a:r>
              <a:rPr lang="es-MX" noProof="0"/>
              <a:t>Segundo nivel</a:t>
            </a:r>
          </a:p>
          <a:p>
            <a:pPr lvl="2"/>
            <a:r>
              <a:rPr lang="es-MX" noProof="0"/>
              <a:t>Tercer nivel</a:t>
            </a:r>
          </a:p>
          <a:p>
            <a:pPr lvl="3"/>
            <a:r>
              <a:rPr lang="es-MX" noProof="0"/>
              <a:t>Cuarto nivel</a:t>
            </a:r>
          </a:p>
          <a:p>
            <a:pPr lvl="4"/>
            <a:r>
              <a:rPr lang="es-MX" noProof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4DE018B-312A-46F8-89DC-4F3704B6A7E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5E69-1D24-4612-A817-7A6CB90A5E6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0A53-3F07-4006-859F-FD95383A51E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DE63-E160-48BE-A0E5-054F1A66A97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P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00" i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i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i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FD8A2D9-6915-4182-AEF2-A95856F8316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46A95-1F70-469E-8F7F-6DFF1B141FA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8A5DB-3960-4F20-8214-1E70E846A1B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5FDE9-4C96-4923-93FD-4ED8928F688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A2A9-9090-4C63-B9EC-B1CBD1811A9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67DDE-6212-44E4-B3EA-1F795B381F1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735B-AF3F-414A-B7F2-3F4A1629E33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0" u="none">
                <a:solidFill>
                  <a:srgbClr val="C00000"/>
                </a:solidFill>
                <a:effectLst/>
                <a:latin typeface="Agency FB" panose="020B0503020202020204" pitchFamily="34" charset="0"/>
              </a:defRPr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i="0" u="none">
                <a:solidFill>
                  <a:srgbClr val="C00000"/>
                </a:solidFill>
                <a:effectLst/>
                <a:latin typeface="Agency FB" panose="020B0503020202020204" pitchFamily="34" charset="0"/>
              </a:defRPr>
            </a:lvl1pPr>
          </a:lstStyle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i="0" u="none">
                <a:solidFill>
                  <a:srgbClr val="C00000"/>
                </a:solidFill>
                <a:effectLst/>
                <a:latin typeface="Agency FB" panose="020B0503020202020204" pitchFamily="34" charset="0"/>
              </a:defRPr>
            </a:lvl1pPr>
          </a:lstStyle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‹Nº›</a:t>
            </a:fld>
            <a:endParaRPr lang="es-MX" i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074C0-3998-4F43-B4BF-316B9CAE5E3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3B2A5-CEA9-46F0-BE5A-6DE81B60E4C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A5002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5002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" charset="0"/>
              </a:defRPr>
            </a:lvl1pPr>
          </a:lstStyle>
          <a:p>
            <a:pPr>
              <a:defRPr/>
            </a:pPr>
            <a:fld id="{D224FB1E-26EE-4B73-B9D0-2B1EC297A69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50" r:id="rId7"/>
    <p:sldLayoutId id="2147483745" r:id="rId8"/>
    <p:sldLayoutId id="2147483746" r:id="rId9"/>
    <p:sldLayoutId id="2147483747" r:id="rId10"/>
    <p:sldLayoutId id="2147483748" r:id="rId11"/>
    <p:sldLayoutId id="2147483751" r:id="rId12"/>
    <p:sldLayoutId id="2147483749" r:id="rId13"/>
  </p:sldLayoutIdLst>
  <p:transition>
    <p:rand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oleObject" Target="../embeddings/oleObject3.bin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oleObject" Target="../embeddings/oleObject4.bin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images.google.com.pe/imgres?imgurl=http://www.cm-obidos.pt/Custom/img/mendigo-01.jpg&amp;imgrefurl=http://miarroba.com/foros/ver.php?foroid=654132&amp;temaid=2645974&amp;pag=2&amp;h=250&amp;w=140&amp;sz=12&amp;tbnid=hIqXS3VXo-UJ:&amp;tbnh=106&amp;tbnw=59&amp;hl=es&amp;start=56&amp;prev=/images?q=MENDIGO&amp;start=40&amp;hl=es&amp;lr=&amp;sa=N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google.com.pe/imgres?imgurl=http://www.namsgagnastofnun.is/verdenrundt/6amazonas/am_images/am39_2.jpg&amp;imgrefurl=http://www.namsgagnastofnun.is/verdenrundt/6amazonas/am_images/am_billeder.htm&amp;h=600&amp;w=400&amp;sz=125&amp;tbnid=l77EvUzUOgUJ:&amp;tbnh=133&amp;tbnw=88&amp;hl=es&amp;start=13&amp;prev=/images?q=ayahuasca&amp;hl=es&amp;lr=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google.com.pe/imgres?imgurl=http://www.namsgagnastofnun.is/verdenrundt/6amazonas/am_images/am39_2.jpg&amp;imgrefurl=http://www.namsgagnastofnun.is/verdenrundt/6amazonas/am_images/am_billeder.htm&amp;h=600&amp;w=400&amp;sz=125&amp;tbnid=l77EvUzUOgUJ:&amp;tbnh=133&amp;tbnw=88&amp;hl=es&amp;start=13&amp;prev=/images?q=ayahuasca&amp;hl=es&amp;lr=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google.com.pe/imgres?imgurl=http://www.namsgagnastofnun.is/verdenrundt/6amazonas/am_images/am39_2.jpg&amp;imgrefurl=http://www.namsgagnastofnun.is/verdenrundt/6amazonas/am_images/am_billeder.htm&amp;h=600&amp;w=400&amp;sz=125&amp;tbnid=l77EvUzUOgUJ:&amp;tbnh=133&amp;tbnw=88&amp;hl=es&amp;start=13&amp;prev=/images?q=ayahuasca&amp;hl=es&amp;lr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images.google.com.pe/imgres?imgurl=http://www.barreda.info/obra/DANZA%201%20130%20%20X%2097%20acrilico%20y%20fibras%20sobre%20tela%20%202002.jpg&amp;imgrefurl=http://www.barreda.info/zonaDown.htm&amp;h=437&amp;w=327&amp;sz=18&amp;tbnid=1n3OPnShgpAJ:&amp;tbnh=123&amp;tbnw=92&amp;hl=es&amp;start=30&amp;prev=/images?q=danza+&amp;start=20&amp;hl=es&amp;lr=&amp;sa=N" TargetMode="External"/><Relationship Id="rId4" Type="http://schemas.openxmlformats.org/officeDocument/2006/relationships/image" Target="../media/image3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hyperlink" Target="http://images.google.com.pe/imgres?imgurl=http://www.namsgagnastofnun.is/verdenrundt/6amazonas/am_images/am39_2.jpg&amp;imgrefurl=http://www.namsgagnastofnun.is/verdenrundt/6amazonas/am_images/am_billeder.htm&amp;h=600&amp;w=400&amp;sz=125&amp;tbnid=l77EvUzUOgUJ:&amp;tbnh=133&amp;tbnw=88&amp;hl=es&amp;start=13&amp;prev=/images?q=ayahuasca&amp;hl=es&amp;lr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images.google.com.pe/imgres?imgurl=http://www.barreda.info/obra/DANZA%201%20130%20%20X%2097%20acrilico%20y%20fibras%20sobre%20tela%20%202002.jpg&amp;imgrefurl=http://www.barreda.info/zonaDown.htm&amp;h=437&amp;w=327&amp;sz=18&amp;tbnid=1n3OPnShgpAJ:&amp;tbnh=123&amp;tbnw=92&amp;hl=es&amp;start=30&amp;prev=/images?q=danza+&amp;start=20&amp;hl=es&amp;lr=&amp;sa=N" TargetMode="External"/><Relationship Id="rId4" Type="http://schemas.openxmlformats.org/officeDocument/2006/relationships/image" Target="../media/image35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hyperlink" Target="http://images.google.com.pe/imgres?imgurl=http://www.namsgagnastofnun.is/verdenrundt/6amazonas/am_images/am39_2.jpg&amp;imgrefurl=http://www.namsgagnastofnun.is/verdenrundt/6amazonas/am_images/am_billeder.htm&amp;h=600&amp;w=400&amp;sz=125&amp;tbnid=l77EvUzUOgUJ:&amp;tbnh=133&amp;tbnw=88&amp;hl=es&amp;start=13&amp;prev=/images?q=ayahuasca&amp;hl=es&amp;lr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images.google.com.pe/imgres?imgurl=http://www.barreda.info/obra/DANZA%201%20130%20%20X%2097%20acrilico%20y%20fibras%20sobre%20tela%20%202002.jpg&amp;imgrefurl=http://www.barreda.info/zonaDown.htm&amp;h=437&amp;w=327&amp;sz=18&amp;tbnid=1n3OPnShgpAJ:&amp;tbnh=123&amp;tbnw=92&amp;hl=es&amp;start=30&amp;prev=/images?q=danza+&amp;start=20&amp;hl=es&amp;lr=&amp;sa=N" TargetMode="External"/><Relationship Id="rId4" Type="http://schemas.openxmlformats.org/officeDocument/2006/relationships/image" Target="../media/image35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hyperlink" Target="http://images.google.com.pe/imgres?imgurl=http://www.namsgagnastofnun.is/verdenrundt/6amazonas/am_images/am39_2.jpg&amp;imgrefurl=http://www.namsgagnastofnun.is/verdenrundt/6amazonas/am_images/am_billeder.htm&amp;h=600&amp;w=400&amp;sz=125&amp;tbnid=l77EvUzUOgUJ:&amp;tbnh=133&amp;tbnw=88&amp;hl=es&amp;start=13&amp;prev=/images?q=ayahuasca&amp;hl=es&amp;lr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images.google.com.pe/imgres?imgurl=http://www.barreda.info/obra/DANZA%201%20130%20%20X%2097%20acrilico%20y%20fibras%20sobre%20tela%20%202002.jpg&amp;imgrefurl=http://www.barreda.info/zonaDown.htm&amp;h=437&amp;w=327&amp;sz=18&amp;tbnid=1n3OPnShgpAJ:&amp;tbnh=123&amp;tbnw=92&amp;hl=es&amp;start=30&amp;prev=/images?q=danza+&amp;start=20&amp;hl=es&amp;lr=&amp;sa=N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hyperlink" Target="http://images.google.com.pe/imgres?imgurl=http://www.namsgagnastofnun.is/verdenrundt/6amazonas/am_images/am39_2.jpg&amp;imgrefurl=http://www.namsgagnastofnun.is/verdenrundt/6amazonas/am_images/am_billeder.htm&amp;h=600&amp;w=400&amp;sz=125&amp;tbnid=l77EvUzUOgUJ:&amp;tbnh=133&amp;tbnw=88&amp;hl=es&amp;start=13&amp;prev=/images?q=ayahuasca&amp;hl=es&amp;lr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hyperlink" Target="http://images.google.com.pe/imgres?imgurl=http://www.barreda.info/obra/DANZA%201%20130%20%20X%2097%20acrilico%20y%20fibras%20sobre%20tela%20%202002.jpg&amp;imgrefurl=http://www.barreda.info/zonaDown.htm&amp;h=437&amp;w=327&amp;sz=18&amp;tbnid=1n3OPnShgpAJ:&amp;tbnh=123&amp;tbnw=92&amp;hl=es&amp;start=30&amp;prev=/images?q=danza+&amp;start=20&amp;hl=es&amp;lr=&amp;sa=N" TargetMode="External"/><Relationship Id="rId10" Type="http://schemas.openxmlformats.org/officeDocument/2006/relationships/hyperlink" Target="http://www.laprensa.com.bo/20030603/images/poli01.jpg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12" Type="http://schemas.openxmlformats.org/officeDocument/2006/relationships/image" Target="../media/image41.png"/><Relationship Id="rId2" Type="http://schemas.openxmlformats.org/officeDocument/2006/relationships/hyperlink" Target="http://images.google.com.pe/imgres?imgurl=http://www.namsgagnastofnun.is/verdenrundt/6amazonas/am_images/am39_2.jpg&amp;imgrefurl=http://www.namsgagnastofnun.is/verdenrundt/6amazonas/am_images/am_billeder.htm&amp;h=600&amp;w=400&amp;sz=125&amp;tbnid=l77EvUzUOgUJ:&amp;tbnh=133&amp;tbnw=88&amp;hl=es&amp;start=13&amp;prev=/images?q=ayahuasca&amp;hl=es&amp;lr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hyperlink" Target="http://images.google.com.pe/imgres?imgurl=http://www.barreda.info/obra/DANZA%201%20130%20%20X%2097%20acrilico%20y%20fibras%20sobre%20tela%20%202002.jpg&amp;imgrefurl=http://www.barreda.info/zonaDown.htm&amp;h=437&amp;w=327&amp;sz=18&amp;tbnid=1n3OPnShgpAJ:&amp;tbnh=123&amp;tbnw=92&amp;hl=es&amp;start=30&amp;prev=/images?q=danza+&amp;start=20&amp;hl=es&amp;lr=&amp;sa=N" TargetMode="External"/><Relationship Id="rId10" Type="http://schemas.openxmlformats.org/officeDocument/2006/relationships/hyperlink" Target="http://www.laprensa.com.bo/20030603/images/poli01.jpg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email.nl/kronendak/visscher/pages/ayacielo.htm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43.jpeg"/><Relationship Id="rId4" Type="http://schemas.openxmlformats.org/officeDocument/2006/relationships/image" Target="../media/image4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4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5.jpeg"/><Relationship Id="rId4" Type="http://schemas.openxmlformats.org/officeDocument/2006/relationships/hyperlink" Target="http://www.treemail.nl/kronendak/visscher/pages/ayacielo.htm" TargetMode="Externa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6.jpeg"/><Relationship Id="rId7" Type="http://schemas.openxmlformats.org/officeDocument/2006/relationships/hyperlink" Target="http://www.cybertruffle.org.uk/vinales/pics/tabaco.htm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5.jpeg"/><Relationship Id="rId4" Type="http://schemas.openxmlformats.org/officeDocument/2006/relationships/hyperlink" Target="http://www.treemail.nl/kronendak/visscher/pages/ayacielo.htm" TargetMode="External"/><Relationship Id="rId9" Type="http://schemas.openxmlformats.org/officeDocument/2006/relationships/image" Target="../media/image4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6.jpeg"/><Relationship Id="rId7" Type="http://schemas.openxmlformats.org/officeDocument/2006/relationships/hyperlink" Target="http://www.cybertruffle.org.uk/vinales/pics/tabaco.htm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5.jpeg"/><Relationship Id="rId10" Type="http://schemas.openxmlformats.org/officeDocument/2006/relationships/image" Target="../media/image48.jpeg"/><Relationship Id="rId4" Type="http://schemas.openxmlformats.org/officeDocument/2006/relationships/hyperlink" Target="http://www.treemail.nl/kronendak/visscher/pages/ayacielo.htm" TargetMode="External"/><Relationship Id="rId9" Type="http://schemas.openxmlformats.org/officeDocument/2006/relationships/image" Target="../media/image44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hyperlink" Target="http://images.google.com.pe/imgres?imgurl=http://www.siamazonia.org.pe/Material%20educativa/Fotos/Flora/plantas_medicinales/Brosimum%20acotifolium.jpg&amp;imgrefurl=http://www.siamazonia.org.pe/Material%20educativa/Fotos/Flora/plantas_medicinales/tamamuri.htm&amp;h=528&amp;w=350&amp;sz=46&amp;tbnid=-hBusTZ9SUUJ:&amp;tbnh=129&amp;tbnw=85&amp;hl=es&amp;start=2&amp;prev=/images?q=Brosimum+acutifolium&amp;hl=es&amp;lr=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botany.cs.tamu.edu/FLORA/dcs420/cr/hdw18039964b.jpg" TargetMode="Externa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8DAF2A1-B71A-4E2B-A159-D929BF1D474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0" y="4284000"/>
            <a:ext cx="1980000" cy="2160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82F192-A5D2-4325-8595-76CF0134937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94000" y="4284000"/>
            <a:ext cx="2008800" cy="216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5FC4BD8-334A-485E-A21E-AFADA5512601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54000" y="4284000"/>
            <a:ext cx="1980000" cy="216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D2522558-B015-44A3-A92D-326DFDB1CA05}"/>
              </a:ext>
            </a:extLst>
          </p:cNvPr>
          <p:cNvSpPr txBox="1">
            <a:spLocks/>
          </p:cNvSpPr>
          <p:nvPr/>
        </p:nvSpPr>
        <p:spPr>
          <a:xfrm>
            <a:off x="234000" y="306440"/>
            <a:ext cx="6840000" cy="180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PE" sz="2800" b="1" i="1" kern="0" dirty="0">
                <a:solidFill>
                  <a:srgbClr val="C00000"/>
                </a:solidFill>
                <a:latin typeface="Agency FB" panose="020B0503020202020204" pitchFamily="34" charset="0"/>
              </a:rPr>
              <a:t>Universidad Nacional Mayor de San Marcos</a:t>
            </a:r>
            <a:br>
              <a:rPr lang="es-PE" sz="2800" b="1" i="1" kern="0" dirty="0">
                <a:solidFill>
                  <a:srgbClr val="C00000"/>
                </a:solidFill>
                <a:latin typeface="Agency FB" panose="020B0503020202020204" pitchFamily="34" charset="0"/>
              </a:rPr>
            </a:br>
            <a:r>
              <a:rPr lang="es-PE" sz="2800" b="1" i="1" kern="0" dirty="0">
                <a:solidFill>
                  <a:srgbClr val="C00000"/>
                </a:solidFill>
                <a:latin typeface="Agency FB" panose="020B0503020202020204" pitchFamily="34" charset="0"/>
              </a:rPr>
              <a:t>Facultad de Medicina</a:t>
            </a:r>
            <a:br>
              <a:rPr lang="es-PE" sz="2800" b="1" i="1" kern="0" dirty="0">
                <a:solidFill>
                  <a:srgbClr val="C00000"/>
                </a:solidFill>
                <a:latin typeface="Agency FB" panose="020B0503020202020204" pitchFamily="34" charset="0"/>
              </a:rPr>
            </a:br>
            <a:r>
              <a:rPr lang="es-PE" sz="2800" b="1" i="1" kern="0" dirty="0">
                <a:solidFill>
                  <a:srgbClr val="C00000"/>
                </a:solidFill>
                <a:latin typeface="Agency FB" panose="020B0503020202020204" pitchFamily="34" charset="0"/>
              </a:rPr>
              <a:t>Diplomado de Medicina Complementaria  </a:t>
            </a:r>
            <a:br>
              <a:rPr lang="es-PE" sz="2800" b="1" i="1" kern="0" dirty="0">
                <a:solidFill>
                  <a:srgbClr val="C00000"/>
                </a:solidFill>
                <a:latin typeface="Agency FB" panose="020B0503020202020204" pitchFamily="34" charset="0"/>
              </a:rPr>
            </a:br>
            <a:r>
              <a:rPr lang="es-PE" sz="2800" b="1" i="1" kern="0" dirty="0">
                <a:solidFill>
                  <a:srgbClr val="C00000"/>
                </a:solidFill>
                <a:latin typeface="Agency FB" panose="020B0503020202020204" pitchFamily="34" charset="0"/>
              </a:rPr>
              <a:t>Módulo: Medicina Tradicional Peruana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64200C7C-C14D-4AC8-8A2D-A3EEC71C9F37}"/>
              </a:ext>
            </a:extLst>
          </p:cNvPr>
          <p:cNvSpPr txBox="1">
            <a:spLocks/>
          </p:cNvSpPr>
          <p:nvPr/>
        </p:nvSpPr>
        <p:spPr>
          <a:xfrm>
            <a:off x="6714000" y="2304000"/>
            <a:ext cx="2160000" cy="414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s-PE" sz="2800" b="1" i="1" kern="0" dirty="0">
                <a:solidFill>
                  <a:srgbClr val="C00000"/>
                </a:solidFill>
                <a:latin typeface="Agency FB" panose="020B0503020202020204" pitchFamily="34" charset="0"/>
              </a:rPr>
              <a:t>Los Especialistas de la medicina Tradicional</a:t>
            </a:r>
          </a:p>
          <a:p>
            <a:pPr marL="0" indent="0" algn="r">
              <a:buNone/>
            </a:pPr>
            <a:r>
              <a:rPr lang="es-PE" sz="2800" b="1" i="1" kern="0" dirty="0">
                <a:solidFill>
                  <a:srgbClr val="C00000"/>
                </a:solidFill>
                <a:latin typeface="Agency FB" panose="020B0503020202020204" pitchFamily="34" charset="0"/>
              </a:rPr>
              <a:t>Andino-Amazónica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E8510EF7-3CBC-4BD0-B655-C32FB320B475}"/>
              </a:ext>
            </a:extLst>
          </p:cNvPr>
          <p:cNvSpPr txBox="1">
            <a:spLocks/>
          </p:cNvSpPr>
          <p:nvPr/>
        </p:nvSpPr>
        <p:spPr>
          <a:xfrm>
            <a:off x="7236296" y="306440"/>
            <a:ext cx="1620000" cy="180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b="1" i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 diciembre</a:t>
            </a:r>
          </a:p>
          <a:p>
            <a:pPr algn="r"/>
            <a:r>
              <a:rPr lang="es-PE" b="1" i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2020</a:t>
            </a:r>
          </a:p>
        </p:txBody>
      </p:sp>
      <p:pic>
        <p:nvPicPr>
          <p:cNvPr id="17" name="Picture 18" descr="parteras">
            <a:extLst>
              <a:ext uri="{FF2B5EF4-FFF2-40B4-BE49-F238E27FC236}">
                <a16:creationId xmlns:a16="http://schemas.microsoft.com/office/drawing/2014/main" id="{8F17BE90-7D9C-4930-AFBA-AC297A257D8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000" y="2070000"/>
            <a:ext cx="162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866058E-25F0-4481-9F41-CEEE1EB6801F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94000" y="2070000"/>
            <a:ext cx="2340000" cy="1800000"/>
          </a:xfrm>
          <a:prstGeom prst="rect">
            <a:avLst/>
          </a:prstGeom>
        </p:spPr>
      </p:pic>
      <p:sp>
        <p:nvSpPr>
          <p:cNvPr id="20" name="Marcador de fecha 19">
            <a:extLst>
              <a:ext uri="{FF2B5EF4-FFF2-40B4-BE49-F238E27FC236}">
                <a16:creationId xmlns:a16="http://schemas.microsoft.com/office/drawing/2014/main" id="{78AA76C5-31CD-4CEE-BED4-D6C2D825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 sz="1600" i="0" u="none">
                <a:solidFill>
                  <a:srgbClr val="C00000"/>
                </a:solidFill>
                <a:effectLst/>
                <a:latin typeface="Agency FB" panose="020B0503020202020204" pitchFamily="34" charset="0"/>
              </a:rPr>
              <a:t>Diciembre, 2020</a:t>
            </a:r>
            <a:endParaRPr lang="es-MX" sz="1600" i="0" u="none" dirty="0">
              <a:solidFill>
                <a:srgbClr val="C00000"/>
              </a:solidFill>
              <a:effectLst/>
              <a:latin typeface="Agency FB" panose="020B0503020202020204" pitchFamily="34" charset="0"/>
            </a:endParaRPr>
          </a:p>
        </p:txBody>
      </p:sp>
      <p:sp>
        <p:nvSpPr>
          <p:cNvPr id="21" name="Marcador de pie de página 20">
            <a:extLst>
              <a:ext uri="{FF2B5EF4-FFF2-40B4-BE49-F238E27FC236}">
                <a16:creationId xmlns:a16="http://schemas.microsoft.com/office/drawing/2014/main" id="{D2C88842-5A15-4B88-9048-1C93A539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z="1600" i="0" u="none">
                <a:solidFill>
                  <a:srgbClr val="C00000"/>
                </a:solidFill>
                <a:effectLst/>
                <a:latin typeface="Agency FB" panose="020B0503020202020204" pitchFamily="34" charset="0"/>
              </a:rPr>
              <a:t>Hugo E. Delgado Súmar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BBE031E1-9715-4096-AC71-66DAB104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z="1600" i="0" u="none" smtClean="0">
                <a:solidFill>
                  <a:srgbClr val="C00000"/>
                </a:solidFill>
                <a:effectLst/>
                <a:latin typeface="Agency FB" panose="020B0503020202020204" pitchFamily="34" charset="0"/>
              </a:rPr>
              <a:pPr>
                <a:defRPr/>
              </a:pPr>
              <a:t>1</a:t>
            </a:fld>
            <a:endParaRPr lang="es-MX" sz="1600" i="0" u="none">
              <a:solidFill>
                <a:srgbClr val="C00000"/>
              </a:solidFill>
              <a:effectLst/>
              <a:latin typeface="Agency FB" panose="020B0503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1C391F-61E4-4E48-BAA5-2DE153CD8BB9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54000" y="2070000"/>
            <a:ext cx="234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147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solidFill>
                  <a:srgbClr val="A5002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La Diversidad como resultado transcultural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A2B06D-7D74-4DD5-8514-E35B38FB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C8DA0A-8063-47B6-9CCD-0FF92AEA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01C0B3-7132-47E7-8369-873424F6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10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C315E-AE23-487F-BF5C-1B5E58B9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s-PE" sz="2800" b="1" dirty="0">
                <a:latin typeface="Agency FB" panose="020B0503020202020204" pitchFamily="34" charset="0"/>
              </a:rPr>
              <a:t>Resumen: Tradiciones Médicas vigentes en el Perú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F8BEDD-C0C4-4C4A-9F3C-6B1823903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sz="2400" b="1" u="sng" dirty="0">
                <a:latin typeface="Agency FB" panose="020B0503020202020204" pitchFamily="34" charset="0"/>
              </a:rPr>
              <a:t>“Chamanismo”</a:t>
            </a:r>
          </a:p>
          <a:p>
            <a:pPr marL="365125" indent="-365125">
              <a:buAutoNum type="arabicPeriod"/>
            </a:pPr>
            <a:r>
              <a:rPr lang="es-PE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De la Costa y Sierra Norte </a:t>
            </a:r>
            <a:r>
              <a:rPr lang="es-PE" sz="2400" b="1" dirty="0">
                <a:latin typeface="Agency FB" panose="020B0503020202020204" pitchFamily="34" charset="0"/>
              </a:rPr>
              <a:t>(Sanpedro)</a:t>
            </a:r>
          </a:p>
          <a:p>
            <a:pPr marL="365125" indent="-365125">
              <a:buAutoNum type="arabicPeriod"/>
            </a:pPr>
            <a:r>
              <a:rPr lang="es-PE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De la Amazonía</a:t>
            </a:r>
            <a:r>
              <a:rPr lang="es-PE" sz="2400" b="1" dirty="0">
                <a:latin typeface="Agency FB" panose="020B0503020202020204" pitchFamily="34" charset="0"/>
              </a:rPr>
              <a:t> (Ayahuasca)</a:t>
            </a:r>
          </a:p>
          <a:p>
            <a:pPr marL="0" indent="0">
              <a:buNone/>
            </a:pPr>
            <a:r>
              <a:rPr lang="es-PE" sz="2400" b="1" u="sng" dirty="0">
                <a:latin typeface="Agency FB" panose="020B0503020202020204" pitchFamily="34" charset="0"/>
              </a:rPr>
              <a:t>Curanderismo</a:t>
            </a:r>
          </a:p>
          <a:p>
            <a:pPr marL="365125" indent="-365125">
              <a:buNone/>
            </a:pPr>
            <a:r>
              <a:rPr lang="es-PE" sz="2400" b="1" dirty="0">
                <a:latin typeface="Agency FB" panose="020B0503020202020204" pitchFamily="34" charset="0"/>
              </a:rPr>
              <a:t>3. 	“Brujeril” de la Costa Centro-Sur (En extinción)</a:t>
            </a:r>
          </a:p>
          <a:p>
            <a:pPr marL="365125" indent="-365125">
              <a:buNone/>
            </a:pPr>
            <a:r>
              <a:rPr lang="es-PE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4. 	Quechua</a:t>
            </a:r>
          </a:p>
          <a:p>
            <a:pPr marL="365125" indent="-365125">
              <a:buNone/>
            </a:pPr>
            <a:r>
              <a:rPr lang="es-PE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5. 	</a:t>
            </a:r>
            <a:r>
              <a:rPr lang="es-PE" sz="2400" b="1" dirty="0" err="1">
                <a:solidFill>
                  <a:srgbClr val="C00000"/>
                </a:solidFill>
                <a:latin typeface="Agency FB" panose="020B0503020202020204" pitchFamily="34" charset="0"/>
              </a:rPr>
              <a:t>Aymara</a:t>
            </a:r>
            <a:endParaRPr lang="es-PE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s-PE" sz="2400" b="1" u="sng" dirty="0">
                <a:latin typeface="Agency FB" panose="020B0503020202020204" pitchFamily="34" charset="0"/>
              </a:rPr>
              <a:t>Formas sincréticas</a:t>
            </a:r>
          </a:p>
          <a:p>
            <a:pPr marL="365125" indent="-365125">
              <a:buNone/>
            </a:pPr>
            <a:r>
              <a:rPr lang="es-PE" sz="2400" b="1" dirty="0">
                <a:latin typeface="Agency FB" panose="020B0503020202020204" pitchFamily="34" charset="0"/>
              </a:rPr>
              <a:t>6. 	Curanderismo Quechua-</a:t>
            </a:r>
            <a:r>
              <a:rPr lang="es-PE" sz="2400" b="1" dirty="0" err="1">
                <a:latin typeface="Agency FB" panose="020B0503020202020204" pitchFamily="34" charset="0"/>
              </a:rPr>
              <a:t>Aymara</a:t>
            </a:r>
            <a:r>
              <a:rPr lang="es-PE" sz="2400" b="1" dirty="0">
                <a:latin typeface="Agency FB" panose="020B0503020202020204" pitchFamily="34" charset="0"/>
              </a:rPr>
              <a:t> de Cajamarca (Sanpedro)</a:t>
            </a:r>
          </a:p>
          <a:p>
            <a:pPr marL="365125" indent="-365125">
              <a:buNone/>
            </a:pPr>
            <a:r>
              <a:rPr lang="es-PE" sz="2400" b="1" dirty="0">
                <a:latin typeface="Agency FB" panose="020B0503020202020204" pitchFamily="34" charset="0"/>
              </a:rPr>
              <a:t>7. 	</a:t>
            </a:r>
            <a:r>
              <a:rPr lang="es-PE" sz="2400" b="1" dirty="0" err="1">
                <a:latin typeface="Agency FB" panose="020B0503020202020204" pitchFamily="34" charset="0"/>
              </a:rPr>
              <a:t>Curandrismo</a:t>
            </a:r>
            <a:r>
              <a:rPr lang="es-PE" sz="2400" b="1" dirty="0">
                <a:latin typeface="Agency FB" panose="020B0503020202020204" pitchFamily="34" charset="0"/>
              </a:rPr>
              <a:t> Quechua-</a:t>
            </a:r>
            <a:r>
              <a:rPr lang="es-PE" sz="2400" b="1" dirty="0" err="1">
                <a:latin typeface="Agency FB" panose="020B0503020202020204" pitchFamily="34" charset="0"/>
              </a:rPr>
              <a:t>Lamisto</a:t>
            </a:r>
            <a:r>
              <a:rPr lang="es-PE" sz="2400" b="1" dirty="0">
                <a:latin typeface="Agency FB" panose="020B0503020202020204" pitchFamily="34" charset="0"/>
              </a:rPr>
              <a:t> (Ayahuasca)</a:t>
            </a:r>
          </a:p>
          <a:p>
            <a:pPr marL="365125" indent="-365125">
              <a:buNone/>
            </a:pPr>
            <a:r>
              <a:rPr lang="es-PE" sz="2400" b="1" dirty="0">
                <a:latin typeface="Agency FB" panose="020B0503020202020204" pitchFamily="34" charset="0"/>
              </a:rPr>
              <a:t>8. 	Curanderismo Urbano (Todas las tradiciones)</a:t>
            </a:r>
          </a:p>
          <a:p>
            <a:pPr marL="0" indent="0">
              <a:buNone/>
            </a:pPr>
            <a:endParaRPr lang="es-PE" sz="2400" b="1" dirty="0">
              <a:latin typeface="Agency FB" panose="020B0503020202020204" pitchFamily="34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77B74-E84C-4E59-8F54-58570D3C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PE"/>
              <a:t>Noviembre/2020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602521-A24F-4373-A1D9-1CEBD5AE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Hugo E. Delgado Súmar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0976-4C92-4E4A-8262-E5F1DEB7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FA05-73DD-4F51-9EFE-FC34F269478A}" type="slidenum">
              <a:rPr lang="es-PE" smtClean="0"/>
              <a:t>100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6093119"/>
      </p:ext>
    </p:extLst>
  </p:cSld>
  <p:clrMapOvr>
    <a:masterClrMapping/>
  </p:clrMapOvr>
  <p:transition>
    <p:random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Los especialistas</a:t>
            </a:r>
            <a:br>
              <a:rPr lang="es-MX" sz="4400" b="1" u="sng" dirty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</a:br>
            <a:r>
              <a:rPr lang="es-MX" sz="4400" b="1" u="sng" dirty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 de la Costa y Sierra Norte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171983-8A20-4493-9CA6-D60E915F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C6CABD-EAE3-445C-ADB4-E3BEB6E8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110720-5350-41B8-9E7B-46365700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101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5253038" y="546100"/>
          <a:ext cx="3886200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10" r:id="rId2" imgW="3885714" imgH="5765079" progId="">
                  <p:embed/>
                </p:oleObj>
              </mc:Choice>
              <mc:Fallback>
                <p:oleObj name="CorelPhotoPaint.Image.10" r:id="rId2" imgW="3885714" imgH="576507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546100"/>
                        <a:ext cx="3886200" cy="576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4" name="Picture 8" descr="tradicion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51300"/>
            <a:ext cx="4681538" cy="280193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1145" name="Picture 9" descr="A Ritual in Huaringas from Piu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81538" cy="280511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5F45C4-5FF3-4405-B0FE-6333D529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EABA3-D26D-4074-99B8-BD88156F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3EBC95-F922-47BA-AA8E-461E886A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102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0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46389"/>
              </p:ext>
            </p:extLst>
          </p:nvPr>
        </p:nvGraphicFramePr>
        <p:xfrm>
          <a:off x="468313" y="549275"/>
          <a:ext cx="8229600" cy="5242560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CHAMANISMO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CURANDERISMO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 rowSpan="3"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Los que curan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Chamán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Curandero (Mágico religioso)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9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 	Curandero (herbolario)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 	Especialistas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 Yerberos, Curiosos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 Rezadores o Santiguadores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 Parteras o  Comadronas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 Hueseros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 	Los que diagnostican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Rastreador: Especialista Visionario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	Cartomántico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 	Sobador (huevo)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3.	Sobador (cuy)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3. 	Los que hacen “daño”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Brujo, Hechicero, Malero.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	Brujo, Hechicero, Malero.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endParaRPr kumimoji="0" lang="es-MX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E3E97F-78CB-4046-839A-D303A0F5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EEE7AD-11E0-45D7-BF5B-18516683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AFA8F2-412A-4C25-969E-7195B652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103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Los especialistas de la Amazonía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03A6AA-2537-48B9-9DC8-9D1A6F24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315890-130E-481C-A8FE-F29BA61A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48D73F-BFC3-4152-9826-91D9CF7C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104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5253038" y="546100"/>
          <a:ext cx="3886200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10" r:id="rId2" imgW="3885714" imgH="5765079" progId="">
                  <p:embed/>
                </p:oleObj>
              </mc:Choice>
              <mc:Fallback>
                <p:oleObj name="CorelPhotoPaint.Image.10" r:id="rId2" imgW="3885714" imgH="576507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546100"/>
                        <a:ext cx="3886200" cy="576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8" name="Picture 8" descr="AyahuascaTronco"/>
          <p:cNvPicPr>
            <a:picLocks noChangeAspect="1" noChangeArrowheads="1"/>
          </p:cNvPicPr>
          <p:nvPr/>
        </p:nvPicPr>
        <p:blipFill>
          <a:blip r:embed="rId4" cstate="print"/>
          <a:srcRect l="7996" t="2126" r="4724"/>
          <a:stretch>
            <a:fillRect/>
          </a:stretch>
        </p:blipFill>
        <p:spPr bwMode="auto">
          <a:xfrm>
            <a:off x="0" y="2997200"/>
            <a:ext cx="2376488" cy="38877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2169" name="Picture 9" descr="Aguaruna"/>
          <p:cNvPicPr>
            <a:picLocks noChangeAspect="1" noChangeArrowheads="1"/>
          </p:cNvPicPr>
          <p:nvPr/>
        </p:nvPicPr>
        <p:blipFill>
          <a:blip r:embed="rId5" cstate="print"/>
          <a:srcRect l="3539" b="1872"/>
          <a:stretch>
            <a:fillRect/>
          </a:stretch>
        </p:blipFill>
        <p:spPr bwMode="auto">
          <a:xfrm>
            <a:off x="0" y="0"/>
            <a:ext cx="2374900" cy="29972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080" name="Picture 10" descr="achuar%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4900" y="2111375"/>
            <a:ext cx="3059113" cy="229711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081" name="Picture 11" descr="etnias_yagua_fot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4900" y="4410075"/>
            <a:ext cx="3619500" cy="24479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27555E-81E0-49DD-AC40-45CA6BDA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8E7E-4CB0-4DF0-9B9A-0F29C20F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068199-747A-4203-875A-5FB01136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105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86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066504"/>
              </p:ext>
            </p:extLst>
          </p:nvPr>
        </p:nvGraphicFramePr>
        <p:xfrm>
          <a:off x="468313" y="549275"/>
          <a:ext cx="8229600" cy="5334000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Grupo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Etno-linguistico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Shipibo-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Conibo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del Río Ucayali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 rowSpan="2"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</a:t>
                      </a:r>
                      <a:r>
                        <a:rPr kumimoji="0" lang="es-MX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Los que curan:</a:t>
                      </a:r>
                      <a:endParaRPr kumimoji="0" lang="es-ES_trad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	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Shaman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-curandero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MURAYA: Especialista que ha alcanzado la perfección que le permite entrar en contacto con el mundo sobrenatural aún sin la ingestión de las plantas maestro.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endParaRPr kumimoji="0" lang="es-ES_trad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8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ONÁNYA o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Ayahuasquero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: Especialista que tiene la capacidad para entrar en contacto con el mundo sobrenatural a través de la ingestión de las plantas maestro, curar enfermedades de origen natural y sobrenatural, encontrar objetos perdidos y atraer la buena suerte.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endParaRPr kumimoji="0" lang="es-ES_trad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2. 	</a:t>
                      </a:r>
                      <a:r>
                        <a:rPr kumimoji="0" lang="es-MX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Los que curan:</a:t>
                      </a:r>
                      <a:endParaRPr kumimoji="0" lang="es-ES_trad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	Curandero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RAOMI o Herbolario: Especialista que tiene conocimiento de las propiedades, preparación y uso de las plantas medicinales. Cura enfermedades de orden natural.</a:t>
                      </a: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endParaRPr kumimoji="0" lang="es-ES_trad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3. 	</a:t>
                      </a:r>
                      <a:r>
                        <a:rPr kumimoji="0" lang="es-MX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Los que hacen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	</a:t>
                      </a:r>
                      <a:r>
                        <a:rPr kumimoji="0" lang="es-MX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“daño”: </a:t>
                      </a:r>
                    </a:p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	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Shaman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-brujo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Yobé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yóbecan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shitanero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, brujo o hechicero: Especialista que tiene el mismo grado de preparación que un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Meraya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y que usa sus conocimientos para hacer “daño” a solicitud de las personas que buscan venganza.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endParaRPr kumimoji="0" lang="es-ES_trad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0B9FA4-339C-40E5-976B-964B4165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A456FA-98BA-407F-9D7A-CCA6A5D6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D874CB-A549-42D3-878B-9D9EF395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106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Los especialistas </a:t>
            </a:r>
            <a:r>
              <a:rPr lang="es-MX" sz="4400" b="1" u="sng" dirty="0" err="1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Aymaras</a:t>
            </a:r>
            <a:endParaRPr lang="es-MX" sz="4400" b="1" u="sng" dirty="0">
              <a:solidFill>
                <a:srgbClr val="C0000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gency FB" panose="020B0503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93B1F0-78AB-43BC-BAC7-FBD00334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C33384-37A6-4239-B83B-12B04132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C0DFE4-2EA6-4B1C-A488-E871BEF0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107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fotoart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6375" cy="401796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4212" name="Picture 4" descr="bruj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95738"/>
            <a:ext cx="3851275" cy="28892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graphicFrame>
        <p:nvGraphicFramePr>
          <p:cNvPr id="94220" name="Object 12"/>
          <p:cNvGraphicFramePr>
            <a:graphicFrameLocks noChangeAspect="1"/>
          </p:cNvGraphicFramePr>
          <p:nvPr/>
        </p:nvGraphicFramePr>
        <p:xfrm>
          <a:off x="5253038" y="546100"/>
          <a:ext cx="3886200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10" r:id="rId4" imgW="3885714" imgH="5765079" progId="">
                  <p:embed/>
                </p:oleObj>
              </mc:Choice>
              <mc:Fallback>
                <p:oleObj name="CorelPhotoPaint.Image.10" r:id="rId4" imgW="3885714" imgH="5765079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546100"/>
                        <a:ext cx="3886200" cy="576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BA1BAF-1770-4924-BDAD-7530D031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6B8631-E892-4C4A-870C-480F320A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0C4BE4-9D7A-4DCA-ADC4-D3D1FEBA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108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1BF54E-4A68-4F9E-B64E-F9D020B3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D2CCD0-FD36-42D3-9748-C1D1CF26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77191D-7DB9-4931-934E-52FD2CC2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109</a:t>
            </a:fld>
            <a:endParaRPr lang="es-MX" i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17828B-B3D7-4F18-A766-62080601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390" y="1143000"/>
            <a:ext cx="35290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0421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68313" y="2461092"/>
            <a:ext cx="8351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PE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La pluralidad de la Medicina Tradicional es resultado de la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PE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[a] diversidad de tradiciones médicas vigentes (nativas y foráneas),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PE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[b] la diversidad eco-geográfica en la que se reproducen y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PE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[c] la diversidad de procesos de interacción e integración de dichas tradiciones médicas. 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8426D2-B320-4DB3-9766-9CE60951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E291CD-DF8E-4274-8523-A5803613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BAC1BC-55AC-4AA6-BDE4-088BD0EC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8524457"/>
      </p:ext>
    </p:extLst>
  </p:cSld>
  <p:clrMapOvr>
    <a:masterClrMapping/>
  </p:clrMapOvr>
  <p:transition>
    <p:random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7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36130"/>
              </p:ext>
            </p:extLst>
          </p:nvPr>
        </p:nvGraphicFramePr>
        <p:xfrm>
          <a:off x="465944" y="692696"/>
          <a:ext cx="8229600" cy="4761548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Especialistas de la Religión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3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Yatiri, hatun pacco: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Maestro: control y garantía de la moralidad de la comunidad. Predice el futuro. Diagnostica enfermedades mediante la interpretación de las entrañas de los animales.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Sacerdote: Actúa como guía en la oración. Tiene a su cargo los rituales de “crisis de vida”: casa, siembra, cosecha, ritos de pasaje.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 	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Paqo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pac'o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pacco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pak'o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pakko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</a:t>
                      </a:r>
                      <a:endParaRPr kumimoji="0" lang="es-MX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Espiritista, curandero, adivino, mago y sacerdote: Hace los “pagos” a las divinidades. Quema la “salud mesa”.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3. 	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Laiqa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layqa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laika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laica,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laicca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	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laikasiri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</a:t>
                      </a:r>
                      <a:endParaRPr kumimoji="0" lang="es-MX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Brujo, hechicero: Realiza y contrarresta hechizos; predice el futuro y cura las enfermedades del espíritu.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C334EE-FABB-438D-8878-7B369FAB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AB2D39-A7E9-43E0-96D9-B44DDD083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270DA1-5928-4CA1-BEA4-A290F022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110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31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85712"/>
              </p:ext>
            </p:extLst>
          </p:nvPr>
        </p:nvGraphicFramePr>
        <p:xfrm>
          <a:off x="539750" y="692150"/>
          <a:ext cx="8229600" cy="4255522"/>
        </p:xfrm>
        <a:graphic>
          <a:graphicData uri="http://schemas.openxmlformats.org/drawingml/2006/table">
            <a:tbl>
              <a:tblPr/>
              <a:tblGrid>
                <a:gridCol w="352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Especialistas de la medicina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Qolliri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k'amilis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ccamiles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Médico: Encargado de los rituales de “compensación”: enfermedad, peleas, malos sentimientos, muerte, aborto, relámpagos. Especialista en la cura de enfermedades de origen natural. Las de origen sobrenatural las cura con ayuda y la intervención del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Yatiri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374"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 	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Thaliri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Especialista en enfermedades psicosomáticas.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3. 	Especialistas: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s-MX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s-MX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Usuiri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phiscuri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 Partero. 2.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Chuyma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phiscuntiri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 El que arregla el corazón. 3.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Anim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aipjjatiri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jan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ajayu: El que devuelve el alma. 4.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Qaquri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 El que soba. 5. Huesero. 6.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Surtiyiri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 El que arroja la suerte.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9F4140-3A54-4142-B617-F31078FE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AEF71F-C124-4582-8090-168F323C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3BF570-4D70-4A0D-9BF5-890B2609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111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00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39404"/>
              </p:ext>
            </p:extLst>
          </p:nvPr>
        </p:nvGraphicFramePr>
        <p:xfrm>
          <a:off x="468313" y="549275"/>
          <a:ext cx="8229600" cy="3901440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Religión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Medicina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3538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Los que 	diagnostican y 	previenen la 	enfermedad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Yatiri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hatun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pacco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1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 	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Paqo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pac'o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pacco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pak'o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pakko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.</a:t>
                      </a:r>
                      <a:endParaRPr kumimoji="0" lang="es-MX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 	Los que 	curan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Qolliri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k'amilis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ccamiles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 	Thaliri.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3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3. 	Especialistas.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3. 	Los que hacen y contrarrestan el “daño”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3. 	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Laiqa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layqa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laika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	laica,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laicca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ES_tradn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laikasiri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</a:t>
                      </a:r>
                      <a:endParaRPr kumimoji="0" lang="es-MX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24144C-FB96-432A-8CE1-687FE83E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E1278A-C049-4BB6-B66F-F5CF6F4B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9154FD-512B-4AA3-A965-2F0F6E10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112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Los especialistas Quechuas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9596B2-B790-453D-B39F-8CC5A8CC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0C66FC-96C1-4261-A603-5C566254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4FF111-AC7E-47B1-8107-633DA607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113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Profecías de los chamanes Incas Q'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2717800" cy="4005262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3801" name="Picture 9" descr="Curandero ayacuchano"/>
          <p:cNvPicPr>
            <a:picLocks noChangeAspect="1" noChangeArrowheads="1"/>
          </p:cNvPicPr>
          <p:nvPr/>
        </p:nvPicPr>
        <p:blipFill>
          <a:blip r:embed="rId3" cstate="print"/>
          <a:srcRect r="4390" b="-214"/>
          <a:stretch>
            <a:fillRect/>
          </a:stretch>
        </p:blipFill>
        <p:spPr bwMode="auto">
          <a:xfrm>
            <a:off x="2700338" y="1484313"/>
            <a:ext cx="2039937" cy="4002087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5219700" y="620713"/>
          <a:ext cx="3886200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Corel PHOTO-PAINT 9.0" r:id="rId4" imgW="3885714" imgH="5765079" progId="">
                  <p:embed/>
                </p:oleObj>
              </mc:Choice>
              <mc:Fallback>
                <p:oleObj name="Imagen Corel PHOTO-PAINT 9.0" r:id="rId4" imgW="3885714" imgH="5765079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620713"/>
                        <a:ext cx="3886200" cy="576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BC934A-6DF7-44CE-8ED6-CFB8E39D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CE9FE6-0EDA-4193-8C54-0EAB64F7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15633A-EFE0-4D02-A634-0C12267B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114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ADD3D8-952C-47EB-939C-FE629E59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226768-AD8D-4A91-898C-3059D68A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B9D761-AD6D-462D-BBA4-396BB04C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115</a:t>
            </a:fld>
            <a:endParaRPr lang="es-MX" i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8FF6A2-784D-4058-8A7E-060F05148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213827"/>
            <a:ext cx="3771900" cy="502348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F215A00-16ED-46F7-8E70-B7B86ECCF550}"/>
              </a:ext>
            </a:extLst>
          </p:cNvPr>
          <p:cNvSpPr txBox="1"/>
          <p:nvPr/>
        </p:nvSpPr>
        <p:spPr>
          <a:xfrm>
            <a:off x="2286000" y="488866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000" b="1" dirty="0">
                <a:latin typeface="Agency FB" panose="020B0503020202020204" pitchFamily="34" charset="0"/>
              </a:rPr>
              <a:t>Distribución geográfica de las principales divisiones de la familia quechua</a:t>
            </a:r>
          </a:p>
        </p:txBody>
      </p:sp>
    </p:spTree>
    <p:extLst>
      <p:ext uri="{BB962C8B-B14F-4D97-AF65-F5344CB8AC3E}">
        <p14:creationId xmlns:p14="http://schemas.microsoft.com/office/powerpoint/2010/main" val="4262918159"/>
      </p:ext>
    </p:extLst>
  </p:cSld>
  <p:clrMapOvr>
    <a:masterClrMapping/>
  </p:clrMapOvr>
  <p:transition>
    <p:random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8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53112"/>
              </p:ext>
            </p:extLst>
          </p:nvPr>
        </p:nvGraphicFramePr>
        <p:xfrm>
          <a:off x="539750" y="1076325"/>
          <a:ext cx="8135938" cy="4629786"/>
        </p:xfrm>
        <a:graphic>
          <a:graphicData uri="http://schemas.openxmlformats.org/drawingml/2006/table">
            <a:tbl>
              <a:tblPr/>
              <a:tblGrid>
                <a:gridCol w="316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0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Especialistas de la salud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Los que hablan con los 	dioses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Kuraq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akulleq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Hanaq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qawaq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;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Kamaq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waqeaq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36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 	Alto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misayoq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 Tiene el poder de llamar y hablar con los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Apus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y la Pachamama.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3538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 	Los que curan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Runa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hampeq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 Convoca a los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Apus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locales.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2. 	Pampa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misayoq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: Especialista en “pagos”.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3. 	Especialistas: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Maycha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Huesero,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Wachachiq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,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Qaqupaq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3538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3. 	Los que adivinan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365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Watoq: </a:t>
                      </a:r>
                    </a:p>
                    <a:p>
                      <a:pPr marL="365125" marR="0" lvl="0" indent="-365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	Wishch’oq (coca), 	</a:t>
                      </a:r>
                    </a:p>
                    <a:p>
                      <a:pPr marL="365125" marR="0" lvl="0" indent="-365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	Cartomanticos (cartas).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4. 	Los que hacen daño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3538" algn="l"/>
                        </a:tabLst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 	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Layqa</a:t>
                      </a: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 – </a:t>
                      </a:r>
                      <a:r>
                        <a:rPr kumimoji="0" lang="es-MX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ch’eqmi</a:t>
                      </a:r>
                      <a:endParaRPr kumimoji="0" lang="es-MX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D2C4B9-24AC-4EC0-9829-ABA72EDE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7196EA-4D6B-4D05-B3F9-0C9E7622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88726B-1846-4B96-8200-8F30FA95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116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Apéndice:</a:t>
            </a:r>
            <a:br>
              <a:rPr lang="es-MX" sz="4400" b="1" u="sng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</a:br>
            <a:r>
              <a:rPr lang="es-ES_tradnl" sz="4400" b="1" u="sng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Área de Influencia de las Tradiciones Médicas</a:t>
            </a:r>
            <a:endParaRPr lang="es-MX" sz="4400" b="1" u="sng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gency FB" panose="020B0503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ABB221-A819-4678-8E25-8CDC7B2A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62EC25-8E6E-4401-901F-B1DFADDB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184E63-0A0F-4DDE-B493-6754AF21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117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88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90267"/>
              </p:ext>
            </p:extLst>
          </p:nvPr>
        </p:nvGraphicFramePr>
        <p:xfrm>
          <a:off x="612775" y="252413"/>
          <a:ext cx="7921625" cy="6410866"/>
        </p:xfrm>
        <a:graphic>
          <a:graphicData uri="http://schemas.openxmlformats.org/drawingml/2006/table">
            <a:tbl>
              <a:tblPr/>
              <a:tblGrid>
                <a:gridCol w="1582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1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DEPARTAMENTO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“CHAMANISMO”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CURANDERISMO</a:t>
                      </a:r>
                      <a:endParaRPr kumimoji="0" lang="es-ES_tradn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COSTA/SIERRA NORTE 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AMAZONICO</a:t>
                      </a:r>
                      <a:endParaRPr kumimoji="0" lang="es-ES_tradn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QUECHUA</a:t>
                      </a:r>
                      <a:endParaRPr kumimoji="0" lang="es-ES_tradn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AYMARA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AMAZONAS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ANCASH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APURIMAC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AREQUIPA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AYACUCHO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CAJAMARCA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CUSCO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HUANCAVELICA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HUANUCO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ICA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JUNÍN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LA LIBERTAD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LAMBAYEQUE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LIMA-CALLAO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LORETO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MADRE DE DIOS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MOQUEGUA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PASCO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PIURA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PUNO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SAN MARTÍN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TACNA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TUMBES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s-ES_trad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itchFamily="18" charset="0"/>
                          <a:cs typeface="Arial" charset="0"/>
                        </a:rPr>
                        <a:t>UCAYALI</a:t>
                      </a: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466E5A-367C-4C3B-85DC-4BF5C367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54159E-5EF6-4BA5-872F-6D349ABE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FA5824-9796-41F8-91FA-7560CEDF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118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9" name="Oval 19"/>
          <p:cNvSpPr>
            <a:spLocks noChangeAspect="1" noChangeArrowheads="1"/>
          </p:cNvSpPr>
          <p:nvPr/>
        </p:nvSpPr>
        <p:spPr bwMode="auto">
          <a:xfrm>
            <a:off x="1835150" y="911225"/>
            <a:ext cx="5038725" cy="5038725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43386" name="AutoShape 26"/>
          <p:cNvSpPr>
            <a:spLocks noChangeAspect="1" noChangeArrowheads="1"/>
          </p:cNvSpPr>
          <p:nvPr/>
        </p:nvSpPr>
        <p:spPr bwMode="auto">
          <a:xfrm rot="-2160000">
            <a:off x="4035425" y="3213100"/>
            <a:ext cx="1976438" cy="2116138"/>
          </a:xfrm>
          <a:prstGeom prst="flowChartExtra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Raíz </a:t>
            </a:r>
          </a:p>
          <a:p>
            <a:pPr algn="ctr"/>
            <a:r>
              <a:rPr lang="es-MX" sz="2400" b="1"/>
              <a:t>Andino</a:t>
            </a:r>
          </a:p>
          <a:p>
            <a:pPr algn="ctr"/>
            <a:r>
              <a:rPr lang="es-MX" sz="2400" b="1"/>
              <a:t>amazónica</a:t>
            </a:r>
          </a:p>
        </p:txBody>
      </p:sp>
      <p:sp>
        <p:nvSpPr>
          <p:cNvPr id="18439" name="17 Rectángulo"/>
          <p:cNvSpPr>
            <a:spLocks noChangeArrowheads="1"/>
          </p:cNvSpPr>
          <p:nvPr/>
        </p:nvSpPr>
        <p:spPr bwMode="auto">
          <a:xfrm>
            <a:off x="5715000" y="5487988"/>
            <a:ext cx="131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10,000 a.C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73CA5E-3EE3-44F8-B750-27DA0C9C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671F83-BA0A-4A42-969F-8F595AB6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8202AD-4625-434E-B120-95D79474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12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9" name="Oval 19"/>
          <p:cNvSpPr>
            <a:spLocks noChangeAspect="1" noChangeArrowheads="1"/>
          </p:cNvSpPr>
          <p:nvPr/>
        </p:nvSpPr>
        <p:spPr bwMode="auto">
          <a:xfrm>
            <a:off x="1835150" y="911225"/>
            <a:ext cx="5038725" cy="5038725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43386" name="AutoShape 26"/>
          <p:cNvSpPr>
            <a:spLocks noChangeAspect="1" noChangeArrowheads="1"/>
          </p:cNvSpPr>
          <p:nvPr/>
        </p:nvSpPr>
        <p:spPr bwMode="auto">
          <a:xfrm rot="-2160000">
            <a:off x="4035425" y="3213100"/>
            <a:ext cx="1976438" cy="2116138"/>
          </a:xfrm>
          <a:prstGeom prst="flowChartExtra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Raíz </a:t>
            </a:r>
          </a:p>
          <a:p>
            <a:pPr algn="ctr"/>
            <a:r>
              <a:rPr lang="es-MX" sz="2400" b="1"/>
              <a:t>Andino</a:t>
            </a:r>
          </a:p>
          <a:p>
            <a:pPr algn="ctr"/>
            <a:r>
              <a:rPr lang="es-MX" sz="2400" b="1"/>
              <a:t>amazónica</a:t>
            </a:r>
          </a:p>
        </p:txBody>
      </p:sp>
      <p:sp>
        <p:nvSpPr>
          <p:cNvPr id="143387" name="AutoShape 27"/>
          <p:cNvSpPr>
            <a:spLocks noChangeAspect="1" noChangeArrowheads="1"/>
          </p:cNvSpPr>
          <p:nvPr/>
        </p:nvSpPr>
        <p:spPr bwMode="auto">
          <a:xfrm rot="2160000">
            <a:off x="2740025" y="3213100"/>
            <a:ext cx="1976438" cy="2116138"/>
          </a:xfrm>
          <a:prstGeom prst="flowChartExtract">
            <a:avLst/>
          </a:prstGeom>
          <a:gradFill rotWithShape="1">
            <a:gsLst>
              <a:gs pos="0">
                <a:srgbClr val="2C84DC"/>
              </a:gs>
              <a:gs pos="50000">
                <a:srgbClr val="3399FF"/>
              </a:gs>
              <a:gs pos="100000">
                <a:srgbClr val="2C84D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Raíz </a:t>
            </a:r>
          </a:p>
          <a:p>
            <a:pPr algn="ctr"/>
            <a:r>
              <a:rPr lang="es-MX" sz="2400" b="1"/>
              <a:t>Europea</a:t>
            </a:r>
          </a:p>
        </p:txBody>
      </p:sp>
      <p:sp>
        <p:nvSpPr>
          <p:cNvPr id="19464" name="15 Rectángulo"/>
          <p:cNvSpPr>
            <a:spLocks noChangeArrowheads="1"/>
          </p:cNvSpPr>
          <p:nvPr/>
        </p:nvSpPr>
        <p:spPr bwMode="auto">
          <a:xfrm>
            <a:off x="1643063" y="5072063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1492</a:t>
            </a:r>
          </a:p>
        </p:txBody>
      </p:sp>
      <p:sp>
        <p:nvSpPr>
          <p:cNvPr id="19465" name="17 Rectángulo"/>
          <p:cNvSpPr>
            <a:spLocks noChangeArrowheads="1"/>
          </p:cNvSpPr>
          <p:nvPr/>
        </p:nvSpPr>
        <p:spPr bwMode="auto">
          <a:xfrm>
            <a:off x="5715000" y="5487988"/>
            <a:ext cx="131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10,000 a.C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9C574B-4091-47A7-9FDD-47020C32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EE3034-2F86-4BCA-B059-836F69BA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0212E0-82F1-41BC-9006-2CA5CA44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13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9" name="Oval 19"/>
          <p:cNvSpPr>
            <a:spLocks noChangeAspect="1" noChangeArrowheads="1"/>
          </p:cNvSpPr>
          <p:nvPr/>
        </p:nvSpPr>
        <p:spPr bwMode="auto">
          <a:xfrm>
            <a:off x="1835150" y="911225"/>
            <a:ext cx="5038725" cy="5038725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43384" name="AutoShape 24"/>
          <p:cNvSpPr>
            <a:spLocks noChangeAspect="1" noChangeArrowheads="1"/>
          </p:cNvSpPr>
          <p:nvPr/>
        </p:nvSpPr>
        <p:spPr bwMode="auto">
          <a:xfrm rot="10800000">
            <a:off x="3419475" y="1196975"/>
            <a:ext cx="1976438" cy="2116138"/>
          </a:xfrm>
          <a:prstGeom prst="flowChartExtra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400" b="1"/>
              <a:t>Raíz </a:t>
            </a:r>
          </a:p>
          <a:p>
            <a:pPr algn="ctr">
              <a:defRPr/>
            </a:pPr>
            <a:r>
              <a:rPr lang="es-MX" sz="2400" b="1"/>
              <a:t>Africana</a:t>
            </a:r>
          </a:p>
        </p:txBody>
      </p:sp>
      <p:sp>
        <p:nvSpPr>
          <p:cNvPr id="143386" name="AutoShape 26"/>
          <p:cNvSpPr>
            <a:spLocks noChangeAspect="1" noChangeArrowheads="1"/>
          </p:cNvSpPr>
          <p:nvPr/>
        </p:nvSpPr>
        <p:spPr bwMode="auto">
          <a:xfrm rot="-2160000">
            <a:off x="4035425" y="3213100"/>
            <a:ext cx="1976438" cy="2116138"/>
          </a:xfrm>
          <a:prstGeom prst="flowChartExtra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Raíz </a:t>
            </a:r>
          </a:p>
          <a:p>
            <a:pPr algn="ctr"/>
            <a:r>
              <a:rPr lang="es-MX" sz="2400" b="1"/>
              <a:t>Andino</a:t>
            </a:r>
          </a:p>
          <a:p>
            <a:pPr algn="ctr"/>
            <a:r>
              <a:rPr lang="es-MX" sz="2400" b="1"/>
              <a:t>amazónica</a:t>
            </a:r>
          </a:p>
        </p:txBody>
      </p:sp>
      <p:sp>
        <p:nvSpPr>
          <p:cNvPr id="143387" name="AutoShape 27"/>
          <p:cNvSpPr>
            <a:spLocks noChangeAspect="1" noChangeArrowheads="1"/>
          </p:cNvSpPr>
          <p:nvPr/>
        </p:nvSpPr>
        <p:spPr bwMode="auto">
          <a:xfrm rot="2160000">
            <a:off x="2740025" y="3213100"/>
            <a:ext cx="1976438" cy="2116138"/>
          </a:xfrm>
          <a:prstGeom prst="flowChartExtract">
            <a:avLst/>
          </a:prstGeom>
          <a:gradFill rotWithShape="1">
            <a:gsLst>
              <a:gs pos="0">
                <a:srgbClr val="2C84DC"/>
              </a:gs>
              <a:gs pos="50000">
                <a:srgbClr val="3399FF"/>
              </a:gs>
              <a:gs pos="100000">
                <a:srgbClr val="2C84D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Raíz </a:t>
            </a:r>
          </a:p>
          <a:p>
            <a:pPr algn="ctr"/>
            <a:r>
              <a:rPr lang="es-MX" sz="2400" b="1"/>
              <a:t>Europea</a:t>
            </a:r>
          </a:p>
        </p:txBody>
      </p:sp>
      <p:sp>
        <p:nvSpPr>
          <p:cNvPr id="20489" name="15 Rectángulo"/>
          <p:cNvSpPr>
            <a:spLocks noChangeArrowheads="1"/>
          </p:cNvSpPr>
          <p:nvPr/>
        </p:nvSpPr>
        <p:spPr bwMode="auto">
          <a:xfrm>
            <a:off x="1643063" y="5072063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1492</a:t>
            </a:r>
          </a:p>
        </p:txBody>
      </p:sp>
      <p:sp>
        <p:nvSpPr>
          <p:cNvPr id="20490" name="16 Rectángulo"/>
          <p:cNvSpPr>
            <a:spLocks noChangeArrowheads="1"/>
          </p:cNvSpPr>
          <p:nvPr/>
        </p:nvSpPr>
        <p:spPr bwMode="auto">
          <a:xfrm>
            <a:off x="4143375" y="428625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1502</a:t>
            </a:r>
          </a:p>
        </p:txBody>
      </p:sp>
      <p:sp>
        <p:nvSpPr>
          <p:cNvPr id="20491" name="17 Rectángulo"/>
          <p:cNvSpPr>
            <a:spLocks noChangeArrowheads="1"/>
          </p:cNvSpPr>
          <p:nvPr/>
        </p:nvSpPr>
        <p:spPr bwMode="auto">
          <a:xfrm>
            <a:off x="5715000" y="5487988"/>
            <a:ext cx="131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10,000 a.C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DF7817-FA82-4C0B-B3D4-B4BC4D0A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55690A-F54A-49DA-A892-074ACD41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B2FBBF-C6D5-4C20-A251-BD84872E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9" name="Oval 19"/>
          <p:cNvSpPr>
            <a:spLocks noChangeAspect="1" noChangeArrowheads="1"/>
          </p:cNvSpPr>
          <p:nvPr/>
        </p:nvSpPr>
        <p:spPr bwMode="auto">
          <a:xfrm>
            <a:off x="1835150" y="911225"/>
            <a:ext cx="5038725" cy="5038725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43384" name="AutoShape 24"/>
          <p:cNvSpPr>
            <a:spLocks noChangeAspect="1" noChangeArrowheads="1"/>
          </p:cNvSpPr>
          <p:nvPr/>
        </p:nvSpPr>
        <p:spPr bwMode="auto">
          <a:xfrm rot="10800000">
            <a:off x="3419475" y="1196975"/>
            <a:ext cx="1976438" cy="2116138"/>
          </a:xfrm>
          <a:prstGeom prst="flowChartExtra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400" b="1"/>
              <a:t>Raíz </a:t>
            </a:r>
          </a:p>
          <a:p>
            <a:pPr algn="ctr">
              <a:defRPr/>
            </a:pPr>
            <a:r>
              <a:rPr lang="es-MX" sz="2400" b="1"/>
              <a:t>Africana</a:t>
            </a:r>
          </a:p>
        </p:txBody>
      </p:sp>
      <p:sp>
        <p:nvSpPr>
          <p:cNvPr id="143385" name="AutoShape 25"/>
          <p:cNvSpPr>
            <a:spLocks noChangeAspect="1" noChangeArrowheads="1"/>
          </p:cNvSpPr>
          <p:nvPr/>
        </p:nvSpPr>
        <p:spPr bwMode="auto">
          <a:xfrm rot="-6480000">
            <a:off x="4470400" y="1990725"/>
            <a:ext cx="1976438" cy="2116138"/>
          </a:xfrm>
          <a:prstGeom prst="flowChartExtra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Raíz </a:t>
            </a:r>
          </a:p>
          <a:p>
            <a:pPr algn="ctr"/>
            <a:r>
              <a:rPr lang="es-MX" sz="2400" b="1"/>
              <a:t>Asiática</a:t>
            </a:r>
          </a:p>
        </p:txBody>
      </p:sp>
      <p:sp>
        <p:nvSpPr>
          <p:cNvPr id="143386" name="AutoShape 26"/>
          <p:cNvSpPr>
            <a:spLocks noChangeAspect="1" noChangeArrowheads="1"/>
          </p:cNvSpPr>
          <p:nvPr/>
        </p:nvSpPr>
        <p:spPr bwMode="auto">
          <a:xfrm rot="-2160000">
            <a:off x="4035425" y="3213100"/>
            <a:ext cx="1976438" cy="2116138"/>
          </a:xfrm>
          <a:prstGeom prst="flowChartExtra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Raíz </a:t>
            </a:r>
          </a:p>
          <a:p>
            <a:pPr algn="ctr"/>
            <a:r>
              <a:rPr lang="es-MX" sz="2400" b="1"/>
              <a:t>Andino</a:t>
            </a:r>
          </a:p>
          <a:p>
            <a:pPr algn="ctr"/>
            <a:r>
              <a:rPr lang="es-MX" sz="2400" b="1"/>
              <a:t>amazónica</a:t>
            </a:r>
          </a:p>
        </p:txBody>
      </p:sp>
      <p:sp>
        <p:nvSpPr>
          <p:cNvPr id="143387" name="AutoShape 27"/>
          <p:cNvSpPr>
            <a:spLocks noChangeAspect="1" noChangeArrowheads="1"/>
          </p:cNvSpPr>
          <p:nvPr/>
        </p:nvSpPr>
        <p:spPr bwMode="auto">
          <a:xfrm rot="2160000">
            <a:off x="2740025" y="3213100"/>
            <a:ext cx="1976438" cy="2116138"/>
          </a:xfrm>
          <a:prstGeom prst="flowChartExtract">
            <a:avLst/>
          </a:prstGeom>
          <a:gradFill rotWithShape="1">
            <a:gsLst>
              <a:gs pos="0">
                <a:srgbClr val="2C84DC"/>
              </a:gs>
              <a:gs pos="50000">
                <a:srgbClr val="3399FF"/>
              </a:gs>
              <a:gs pos="100000">
                <a:srgbClr val="2C84D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Raíz </a:t>
            </a:r>
          </a:p>
          <a:p>
            <a:pPr algn="ctr"/>
            <a:r>
              <a:rPr lang="es-MX" sz="2400" b="1"/>
              <a:t>Europea</a:t>
            </a:r>
          </a:p>
        </p:txBody>
      </p:sp>
      <p:sp>
        <p:nvSpPr>
          <p:cNvPr id="21514" name="15 Rectángulo"/>
          <p:cNvSpPr>
            <a:spLocks noChangeArrowheads="1"/>
          </p:cNvSpPr>
          <p:nvPr/>
        </p:nvSpPr>
        <p:spPr bwMode="auto">
          <a:xfrm>
            <a:off x="1643063" y="5072063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1492</a:t>
            </a:r>
          </a:p>
        </p:txBody>
      </p:sp>
      <p:sp>
        <p:nvSpPr>
          <p:cNvPr id="21515" name="16 Rectángulo"/>
          <p:cNvSpPr>
            <a:spLocks noChangeArrowheads="1"/>
          </p:cNvSpPr>
          <p:nvPr/>
        </p:nvSpPr>
        <p:spPr bwMode="auto">
          <a:xfrm>
            <a:off x="4143375" y="428625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1502</a:t>
            </a:r>
          </a:p>
        </p:txBody>
      </p:sp>
      <p:sp>
        <p:nvSpPr>
          <p:cNvPr id="21516" name="17 Rectángulo"/>
          <p:cNvSpPr>
            <a:spLocks noChangeArrowheads="1"/>
          </p:cNvSpPr>
          <p:nvPr/>
        </p:nvSpPr>
        <p:spPr bwMode="auto">
          <a:xfrm>
            <a:off x="5715000" y="5487988"/>
            <a:ext cx="131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10,000 a.C</a:t>
            </a:r>
          </a:p>
        </p:txBody>
      </p:sp>
      <p:sp>
        <p:nvSpPr>
          <p:cNvPr id="21517" name="17 Rectángulo"/>
          <p:cNvSpPr>
            <a:spLocks noChangeArrowheads="1"/>
          </p:cNvSpPr>
          <p:nvPr/>
        </p:nvSpPr>
        <p:spPr bwMode="auto">
          <a:xfrm>
            <a:off x="6946900" y="2843213"/>
            <a:ext cx="2062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1849 (</a:t>
            </a:r>
            <a:r>
              <a:rPr lang="es-PE" sz="1400" b="1" u="sng"/>
              <a:t>Llegan al Perú</a:t>
            </a:r>
          </a:p>
          <a:p>
            <a:r>
              <a:rPr lang="es-PE" sz="1400" b="1" u="sng"/>
              <a:t>Los primeros coolies</a:t>
            </a:r>
            <a:r>
              <a:rPr lang="es-PE" b="1" u="sng"/>
              <a:t>)</a:t>
            </a:r>
          </a:p>
        </p:txBody>
      </p:sp>
      <p:sp>
        <p:nvSpPr>
          <p:cNvPr id="21518" name="18 Rectángulo"/>
          <p:cNvSpPr>
            <a:spLocks noChangeArrowheads="1"/>
          </p:cNvSpPr>
          <p:nvPr/>
        </p:nvSpPr>
        <p:spPr bwMode="auto">
          <a:xfrm>
            <a:off x="6804025" y="1989138"/>
            <a:ext cx="23590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1806 (</a:t>
            </a:r>
            <a:r>
              <a:rPr lang="es-PE" sz="1400" b="1" u="sng"/>
              <a:t>Llega a la Isla </a:t>
            </a:r>
          </a:p>
          <a:p>
            <a:r>
              <a:rPr lang="es-PE" sz="1400" b="1" u="sng"/>
              <a:t>Trinidad el primer barco</a:t>
            </a:r>
          </a:p>
          <a:p>
            <a:r>
              <a:rPr lang="es-PE" sz="1400" b="1" u="sng"/>
              <a:t>con trabajadores chinos</a:t>
            </a:r>
            <a:r>
              <a:rPr lang="es-PE" b="1" u="sng"/>
              <a:t>)</a:t>
            </a:r>
          </a:p>
        </p:txBody>
      </p:sp>
      <p:sp>
        <p:nvSpPr>
          <p:cNvPr id="21519" name="19 Rectángulo"/>
          <p:cNvSpPr>
            <a:spLocks noChangeArrowheads="1"/>
          </p:cNvSpPr>
          <p:nvPr/>
        </p:nvSpPr>
        <p:spPr bwMode="auto">
          <a:xfrm>
            <a:off x="6659563" y="1484313"/>
            <a:ext cx="1920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1421 (L</a:t>
            </a:r>
            <a:r>
              <a:rPr lang="es-PE" sz="1400" b="1" u="sng"/>
              <a:t>os chinos </a:t>
            </a:r>
          </a:p>
          <a:p>
            <a:r>
              <a:rPr lang="es-PE" sz="1400" b="1" u="sng"/>
              <a:t>descubren América)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472DD1-DC43-4A66-B618-9012017D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20F0D5-3166-4039-8C73-88E597F6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2893B7-2B54-4B7C-9066-4763C50C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15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9" name="Oval 19"/>
          <p:cNvSpPr>
            <a:spLocks noChangeAspect="1" noChangeArrowheads="1"/>
          </p:cNvSpPr>
          <p:nvPr/>
        </p:nvSpPr>
        <p:spPr bwMode="auto">
          <a:xfrm>
            <a:off x="1835150" y="911225"/>
            <a:ext cx="5038725" cy="5038725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43384" name="AutoShape 24"/>
          <p:cNvSpPr>
            <a:spLocks noChangeAspect="1" noChangeArrowheads="1"/>
          </p:cNvSpPr>
          <p:nvPr/>
        </p:nvSpPr>
        <p:spPr bwMode="auto">
          <a:xfrm rot="10800000">
            <a:off x="3419475" y="1196975"/>
            <a:ext cx="1976438" cy="2116138"/>
          </a:xfrm>
          <a:prstGeom prst="flowChartExtra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400" b="1"/>
              <a:t>Raíz </a:t>
            </a:r>
          </a:p>
          <a:p>
            <a:pPr algn="ctr">
              <a:defRPr/>
            </a:pPr>
            <a:r>
              <a:rPr lang="es-MX" sz="2400" b="1"/>
              <a:t>Africana</a:t>
            </a:r>
          </a:p>
        </p:txBody>
      </p:sp>
      <p:sp>
        <p:nvSpPr>
          <p:cNvPr id="143385" name="AutoShape 25"/>
          <p:cNvSpPr>
            <a:spLocks noChangeAspect="1" noChangeArrowheads="1"/>
          </p:cNvSpPr>
          <p:nvPr/>
        </p:nvSpPr>
        <p:spPr bwMode="auto">
          <a:xfrm rot="-6480000">
            <a:off x="4470400" y="1990725"/>
            <a:ext cx="1976438" cy="2116138"/>
          </a:xfrm>
          <a:prstGeom prst="flowChartExtra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Raíz </a:t>
            </a:r>
          </a:p>
          <a:p>
            <a:pPr algn="ctr"/>
            <a:r>
              <a:rPr lang="es-MX" sz="2400" b="1"/>
              <a:t>Asiática</a:t>
            </a:r>
          </a:p>
        </p:txBody>
      </p:sp>
      <p:sp>
        <p:nvSpPr>
          <p:cNvPr id="143386" name="AutoShape 26"/>
          <p:cNvSpPr>
            <a:spLocks noChangeAspect="1" noChangeArrowheads="1"/>
          </p:cNvSpPr>
          <p:nvPr/>
        </p:nvSpPr>
        <p:spPr bwMode="auto">
          <a:xfrm rot="-2160000">
            <a:off x="4035425" y="3213100"/>
            <a:ext cx="1976438" cy="2116138"/>
          </a:xfrm>
          <a:prstGeom prst="flowChartExtra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Raíz </a:t>
            </a:r>
          </a:p>
          <a:p>
            <a:pPr algn="ctr"/>
            <a:r>
              <a:rPr lang="es-MX" sz="2400" b="1"/>
              <a:t>Andino</a:t>
            </a:r>
          </a:p>
          <a:p>
            <a:pPr algn="ctr"/>
            <a:r>
              <a:rPr lang="es-MX" sz="2400" b="1"/>
              <a:t>amazónica</a:t>
            </a:r>
          </a:p>
        </p:txBody>
      </p:sp>
      <p:sp>
        <p:nvSpPr>
          <p:cNvPr id="143387" name="AutoShape 27"/>
          <p:cNvSpPr>
            <a:spLocks noChangeAspect="1" noChangeArrowheads="1"/>
          </p:cNvSpPr>
          <p:nvPr/>
        </p:nvSpPr>
        <p:spPr bwMode="auto">
          <a:xfrm rot="2160000">
            <a:off x="2740025" y="3213100"/>
            <a:ext cx="1976438" cy="2116138"/>
          </a:xfrm>
          <a:prstGeom prst="flowChartExtract">
            <a:avLst/>
          </a:prstGeom>
          <a:gradFill rotWithShape="1">
            <a:gsLst>
              <a:gs pos="0">
                <a:srgbClr val="2C84DC"/>
              </a:gs>
              <a:gs pos="50000">
                <a:srgbClr val="3399FF"/>
              </a:gs>
              <a:gs pos="100000">
                <a:srgbClr val="2C84D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Raíz </a:t>
            </a:r>
          </a:p>
          <a:p>
            <a:pPr algn="ctr"/>
            <a:r>
              <a:rPr lang="es-MX" sz="2400" b="1"/>
              <a:t>Europea</a:t>
            </a:r>
          </a:p>
        </p:txBody>
      </p:sp>
      <p:sp>
        <p:nvSpPr>
          <p:cNvPr id="143388" name="AutoShape 28"/>
          <p:cNvSpPr>
            <a:spLocks noChangeAspect="1" noChangeArrowheads="1"/>
          </p:cNvSpPr>
          <p:nvPr/>
        </p:nvSpPr>
        <p:spPr bwMode="auto">
          <a:xfrm rot="6480000">
            <a:off x="2381250" y="1958975"/>
            <a:ext cx="1976438" cy="2116138"/>
          </a:xfrm>
          <a:prstGeom prst="flowChartExtract">
            <a:avLst/>
          </a:prstGeom>
          <a:gradFill rotWithShape="1">
            <a:gsLst>
              <a:gs pos="0">
                <a:srgbClr val="743C32"/>
              </a:gs>
              <a:gs pos="50000">
                <a:srgbClr val="FB816D"/>
              </a:gs>
              <a:gs pos="100000">
                <a:srgbClr val="743C3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/>
              <a:t>Medicina</a:t>
            </a:r>
          </a:p>
          <a:p>
            <a:pPr algn="ctr"/>
            <a:r>
              <a:rPr lang="es-MX" sz="2400" b="1"/>
              <a:t> Moderna</a:t>
            </a:r>
          </a:p>
        </p:txBody>
      </p:sp>
      <p:sp>
        <p:nvSpPr>
          <p:cNvPr id="22539" name="15 Rectángulo"/>
          <p:cNvSpPr>
            <a:spLocks noChangeArrowheads="1"/>
          </p:cNvSpPr>
          <p:nvPr/>
        </p:nvSpPr>
        <p:spPr bwMode="auto">
          <a:xfrm>
            <a:off x="1643063" y="5072063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1492</a:t>
            </a:r>
          </a:p>
        </p:txBody>
      </p:sp>
      <p:sp>
        <p:nvSpPr>
          <p:cNvPr id="22540" name="16 Rectángulo"/>
          <p:cNvSpPr>
            <a:spLocks noChangeArrowheads="1"/>
          </p:cNvSpPr>
          <p:nvPr/>
        </p:nvSpPr>
        <p:spPr bwMode="auto">
          <a:xfrm>
            <a:off x="4143375" y="428625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1502</a:t>
            </a:r>
          </a:p>
        </p:txBody>
      </p:sp>
      <p:sp>
        <p:nvSpPr>
          <p:cNvPr id="22541" name="17 Rectángulo"/>
          <p:cNvSpPr>
            <a:spLocks noChangeArrowheads="1"/>
          </p:cNvSpPr>
          <p:nvPr/>
        </p:nvSpPr>
        <p:spPr bwMode="auto">
          <a:xfrm>
            <a:off x="6946900" y="2843213"/>
            <a:ext cx="2062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1849 (</a:t>
            </a:r>
            <a:r>
              <a:rPr lang="es-PE" sz="1400" b="1" u="sng"/>
              <a:t>Llegan al Perú</a:t>
            </a:r>
          </a:p>
          <a:p>
            <a:r>
              <a:rPr lang="es-PE" sz="1400" b="1" u="sng"/>
              <a:t>Los primeros coolies</a:t>
            </a:r>
            <a:r>
              <a:rPr lang="es-PE" b="1" u="sng"/>
              <a:t>)</a:t>
            </a:r>
          </a:p>
        </p:txBody>
      </p:sp>
      <p:sp>
        <p:nvSpPr>
          <p:cNvPr id="22542" name="18 Rectángulo"/>
          <p:cNvSpPr>
            <a:spLocks noChangeArrowheads="1"/>
          </p:cNvSpPr>
          <p:nvPr/>
        </p:nvSpPr>
        <p:spPr bwMode="auto">
          <a:xfrm>
            <a:off x="6804025" y="1989138"/>
            <a:ext cx="23590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1806 (</a:t>
            </a:r>
            <a:r>
              <a:rPr lang="es-PE" sz="1400" b="1" u="sng"/>
              <a:t>Llega a la Isla </a:t>
            </a:r>
          </a:p>
          <a:p>
            <a:r>
              <a:rPr lang="es-PE" sz="1400" b="1" u="sng"/>
              <a:t>Trinidad el primer barco</a:t>
            </a:r>
          </a:p>
          <a:p>
            <a:r>
              <a:rPr lang="es-PE" sz="1400" b="1" u="sng"/>
              <a:t>con trabajadores chinos</a:t>
            </a:r>
            <a:r>
              <a:rPr lang="es-PE" b="1" u="sng"/>
              <a:t>)</a:t>
            </a:r>
          </a:p>
        </p:txBody>
      </p:sp>
      <p:sp>
        <p:nvSpPr>
          <p:cNvPr id="22543" name="19 Rectángulo"/>
          <p:cNvSpPr>
            <a:spLocks noChangeArrowheads="1"/>
          </p:cNvSpPr>
          <p:nvPr/>
        </p:nvSpPr>
        <p:spPr bwMode="auto">
          <a:xfrm>
            <a:off x="6659563" y="1484313"/>
            <a:ext cx="1920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1421 (L</a:t>
            </a:r>
            <a:r>
              <a:rPr lang="es-PE" sz="1400" b="1" u="sng"/>
              <a:t>os chinos </a:t>
            </a:r>
          </a:p>
          <a:p>
            <a:r>
              <a:rPr lang="es-PE" sz="1400" b="1" u="sng"/>
              <a:t>descubren América)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0" y="503238"/>
            <a:ext cx="1987550" cy="288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1400" b="1" i="1" dirty="0" err="1">
                <a:latin typeface="+mn-lt"/>
              </a:rPr>
              <a:t>Rudolf</a:t>
            </a:r>
            <a:r>
              <a:rPr lang="es-PE" sz="1400" b="1" i="1" dirty="0">
                <a:latin typeface="+mn-lt"/>
              </a:rPr>
              <a:t> </a:t>
            </a:r>
            <a:r>
              <a:rPr lang="es-PE" sz="1400" b="1" i="1" dirty="0" err="1">
                <a:latin typeface="+mn-lt"/>
              </a:rPr>
              <a:t>Virchow</a:t>
            </a:r>
            <a:r>
              <a:rPr lang="es-PE" sz="1400" b="1" i="1" dirty="0">
                <a:latin typeface="+mn-lt"/>
              </a:rPr>
              <a:t> </a:t>
            </a:r>
            <a:r>
              <a:rPr lang="es-PE" sz="1400" b="1" dirty="0">
                <a:latin typeface="+mn-lt"/>
              </a:rPr>
              <a:t>1858 </a:t>
            </a: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0" y="-952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MX" sz="1400" b="1" u="sng" dirty="0">
                <a:latin typeface="+mn-lt"/>
              </a:rPr>
              <a:t>La Teoría de la  Patología Celular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0" y="1295400"/>
            <a:ext cx="2320925" cy="288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1400" b="1" i="1" dirty="0">
                <a:latin typeface="+mn-lt"/>
              </a:rPr>
              <a:t>Louis Pasteur</a:t>
            </a:r>
            <a:r>
              <a:rPr lang="es-PE" sz="1400" b="1" dirty="0">
                <a:latin typeface="+mn-lt"/>
              </a:rPr>
              <a:t> </a:t>
            </a:r>
            <a:r>
              <a:rPr lang="es-PE" sz="1400" b="1" i="1" dirty="0">
                <a:latin typeface="+mn-lt"/>
              </a:rPr>
              <a:t>1867-1881</a:t>
            </a:r>
            <a:r>
              <a:rPr lang="es-PE" sz="1400" b="1" dirty="0">
                <a:latin typeface="+mn-lt"/>
              </a:rPr>
              <a:t>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0" y="1584325"/>
            <a:ext cx="1755775" cy="287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1400" b="1" i="1" dirty="0">
                <a:latin typeface="+mn-lt"/>
              </a:rPr>
              <a:t>Robert Koch 1878</a:t>
            </a:r>
            <a:r>
              <a:rPr lang="es-PE" sz="1400" b="1" dirty="0">
                <a:latin typeface="+mn-lt"/>
              </a:rPr>
              <a:t> 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782638"/>
            <a:ext cx="2286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MX" sz="1400" b="1" u="sng" dirty="0">
                <a:latin typeface="+mn-lt"/>
              </a:rPr>
              <a:t>La Teoría Microbiana de la Enfermedad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0" y="1871663"/>
            <a:ext cx="15779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1400" b="1" i="1" u="sng" dirty="0">
                <a:latin typeface="+mn-lt"/>
              </a:rPr>
              <a:t>Los Antibióticos</a:t>
            </a:r>
            <a:endParaRPr lang="es-PE" sz="1400" b="1" u="sng" dirty="0">
              <a:latin typeface="+mn-lt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0" y="2160588"/>
            <a:ext cx="2233613" cy="287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1400" b="1" dirty="0">
                <a:latin typeface="+mn-lt"/>
              </a:rPr>
              <a:t>Alexander Fleming 1928</a:t>
            </a:r>
          </a:p>
        </p:txBody>
      </p:sp>
      <p:sp>
        <p:nvSpPr>
          <p:cNvPr id="22551" name="17 Rectángulo"/>
          <p:cNvSpPr>
            <a:spLocks noChangeArrowheads="1"/>
          </p:cNvSpPr>
          <p:nvPr/>
        </p:nvSpPr>
        <p:spPr bwMode="auto">
          <a:xfrm>
            <a:off x="5715000" y="5487988"/>
            <a:ext cx="131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/>
              <a:t>10,000 a.C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6FFB5A-63DC-42DB-9E8C-A98900D1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4F954B-9038-409D-965A-7CEBE2E5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C535FE-44BD-470F-9DB1-4F5DE965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16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solidFill>
                  <a:srgbClr val="A5002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La Naturaleza de las</a:t>
            </a:r>
            <a:br>
              <a:rPr lang="es-MX" sz="4400" b="1" u="sng" dirty="0">
                <a:solidFill>
                  <a:srgbClr val="A5002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</a:br>
            <a:r>
              <a:rPr lang="es-MX" sz="4400" b="1" u="sng" dirty="0">
                <a:solidFill>
                  <a:srgbClr val="A5002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Medicinas Tradicionales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2A733E-2802-4B93-B29E-5583E04D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8C021-F933-4F18-B064-76B3B6D3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23CF71-F4CF-42BF-9B6C-BD52CF3B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17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39750" y="2441575"/>
            <a:ext cx="2232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/>
              <a:t>MEDICINA MAGICO RELIGIOSA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39750" y="4168775"/>
            <a:ext cx="2232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/>
              <a:t>UTILIZACION DE GESTOS RITUALES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 rot="5400000">
            <a:off x="540543" y="1726407"/>
            <a:ext cx="7921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rot="5400000">
            <a:off x="538957" y="3429794"/>
            <a:ext cx="79216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2339975" y="1557338"/>
            <a:ext cx="4321175" cy="3743325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3" name="22 Arco"/>
          <p:cNvSpPr/>
          <p:nvPr/>
        </p:nvSpPr>
        <p:spPr>
          <a:xfrm flipH="1">
            <a:off x="2643188" y="1785938"/>
            <a:ext cx="3600450" cy="3240087"/>
          </a:xfrm>
          <a:prstGeom prst="arc">
            <a:avLst>
              <a:gd name="adj1" fmla="val 16200000"/>
              <a:gd name="adj2" fmla="val 5459119"/>
            </a:avLst>
          </a:prstGeom>
          <a:solidFill>
            <a:srgbClr val="FF9933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PE"/>
          </a:p>
        </p:txBody>
      </p:sp>
      <p:sp>
        <p:nvSpPr>
          <p:cNvPr id="16394" name="AutoShape 10"/>
          <p:cNvSpPr>
            <a:spLocks/>
          </p:cNvSpPr>
          <p:nvPr/>
        </p:nvSpPr>
        <p:spPr bwMode="auto">
          <a:xfrm>
            <a:off x="539750" y="1208088"/>
            <a:ext cx="2232025" cy="369332"/>
          </a:xfrm>
          <a:prstGeom prst="borderCallout2">
            <a:avLst>
              <a:gd name="adj1" fmla="val 28236"/>
              <a:gd name="adj2" fmla="val 103412"/>
              <a:gd name="adj3" fmla="val 28236"/>
              <a:gd name="adj4" fmla="val 111097"/>
              <a:gd name="adj5" fmla="val 298824"/>
              <a:gd name="adj6" fmla="val 138833"/>
            </a:avLst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NIVEL CULTURAL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B7E1B5-0D21-4519-8181-47B009E8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941434-85D6-4CE4-990E-2853A00B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628B20-89CC-4143-8812-A1C0E004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18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39750" y="2441575"/>
            <a:ext cx="2232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/>
              <a:t>MEDICINA MAGICO RELIGIOSA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837363" y="3363913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/>
              <a:t>MEDICINA NATURAL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39750" y="4168775"/>
            <a:ext cx="2232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/>
              <a:t>UTILIZACION DE GESTOS RITUALES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837363" y="1649413"/>
            <a:ext cx="2232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/>
              <a:t>UTILIZACION DE RECURSOS NATURALES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 rot="5400000">
            <a:off x="540543" y="1726407"/>
            <a:ext cx="7921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rot="5400000">
            <a:off x="538957" y="3429794"/>
            <a:ext cx="79216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16200000" flipV="1">
            <a:off x="6838157" y="4077494"/>
            <a:ext cx="79216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rot="16200000" flipV="1">
            <a:off x="6838156" y="2637632"/>
            <a:ext cx="7921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2339975" y="1557338"/>
            <a:ext cx="4321175" cy="3743325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3" name="22 Arco"/>
          <p:cNvSpPr/>
          <p:nvPr/>
        </p:nvSpPr>
        <p:spPr>
          <a:xfrm flipH="1">
            <a:off x="2643188" y="1785938"/>
            <a:ext cx="3600450" cy="3240087"/>
          </a:xfrm>
          <a:prstGeom prst="arc">
            <a:avLst>
              <a:gd name="adj1" fmla="val 16200000"/>
              <a:gd name="adj2" fmla="val 5459119"/>
            </a:avLst>
          </a:prstGeom>
          <a:solidFill>
            <a:srgbClr val="FF9933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PE"/>
          </a:p>
        </p:txBody>
      </p:sp>
      <p:sp>
        <p:nvSpPr>
          <p:cNvPr id="24" name="1 Arco"/>
          <p:cNvSpPr/>
          <p:nvPr/>
        </p:nvSpPr>
        <p:spPr>
          <a:xfrm flipV="1">
            <a:off x="2786063" y="1781175"/>
            <a:ext cx="3600450" cy="3240088"/>
          </a:xfrm>
          <a:prstGeom prst="arc">
            <a:avLst>
              <a:gd name="adj1" fmla="val 16200000"/>
              <a:gd name="adj2" fmla="val 5459119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PE"/>
          </a:p>
        </p:txBody>
      </p:sp>
      <p:sp>
        <p:nvSpPr>
          <p:cNvPr id="16395" name="AutoShape 11"/>
          <p:cNvSpPr>
            <a:spLocks/>
          </p:cNvSpPr>
          <p:nvPr/>
        </p:nvSpPr>
        <p:spPr bwMode="auto">
          <a:xfrm>
            <a:off x="6837363" y="4879975"/>
            <a:ext cx="1766887" cy="369332"/>
          </a:xfrm>
          <a:prstGeom prst="borderCallout2">
            <a:avLst>
              <a:gd name="adj1" fmla="val 28236"/>
              <a:gd name="adj2" fmla="val -4315"/>
              <a:gd name="adj3" fmla="val 28236"/>
              <a:gd name="adj4" fmla="val -16532"/>
              <a:gd name="adj5" fmla="val -140394"/>
              <a:gd name="adj6" fmla="val -60468"/>
            </a:avLst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NIVEL REAL</a:t>
            </a:r>
          </a:p>
        </p:txBody>
      </p:sp>
      <p:sp>
        <p:nvSpPr>
          <p:cNvPr id="16394" name="AutoShape 10"/>
          <p:cNvSpPr>
            <a:spLocks/>
          </p:cNvSpPr>
          <p:nvPr/>
        </p:nvSpPr>
        <p:spPr bwMode="auto">
          <a:xfrm>
            <a:off x="539750" y="1208088"/>
            <a:ext cx="2232025" cy="369332"/>
          </a:xfrm>
          <a:prstGeom prst="borderCallout2">
            <a:avLst>
              <a:gd name="adj1" fmla="val 28236"/>
              <a:gd name="adj2" fmla="val 103412"/>
              <a:gd name="adj3" fmla="val 28236"/>
              <a:gd name="adj4" fmla="val 111097"/>
              <a:gd name="adj5" fmla="val 298824"/>
              <a:gd name="adj6" fmla="val 138833"/>
            </a:avLst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NIVEL CULTURAL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8B9DFE-4EF1-429D-B894-312FAE36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69BB8C-71D3-4393-88A3-C4A59245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5BEC5F-5314-4C6C-A2AD-07597BD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19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477CC-83F6-4E19-8807-A49C315A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es-PE" sz="2800" dirty="0">
                <a:solidFill>
                  <a:srgbClr val="C00000"/>
                </a:solidFill>
                <a:latin typeface="Agency FB" panose="020B0503020202020204" pitchFamily="34" charset="0"/>
              </a:rPr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66503C-4B00-4FFA-9816-0F92019E32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00050" lvl="0" indent="-400050">
              <a:buFont typeface="+mj-lt"/>
              <a:buAutoNum type="romanUcPeriod"/>
              <a:tabLst>
                <a:tab pos="531813" algn="l"/>
              </a:tabLst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A modo de Introducción</a:t>
            </a:r>
          </a:p>
          <a:p>
            <a:pPr lvl="0">
              <a:buNone/>
              <a:tabLst>
                <a:tab pos="531813" algn="l"/>
              </a:tabLst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-Los sistemas médicos y los especialistas</a:t>
            </a:r>
          </a:p>
          <a:p>
            <a:pPr lvl="0">
              <a:buNone/>
              <a:tabLst>
                <a:tab pos="531813" algn="l"/>
              </a:tabLst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-La diversidad como resultado transcultural</a:t>
            </a:r>
          </a:p>
          <a:p>
            <a:pPr lvl="0">
              <a:buNone/>
              <a:tabLst>
                <a:tab pos="531813" algn="l"/>
              </a:tabLst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-La naturaleza de las medicinas tradicionales</a:t>
            </a:r>
          </a:p>
          <a:p>
            <a:pPr lvl="0">
              <a:buNone/>
              <a:tabLst>
                <a:tab pos="531813" algn="l"/>
              </a:tabLst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-El carácter animado de la naturaleza</a:t>
            </a:r>
          </a:p>
          <a:p>
            <a:pPr lvl="0">
              <a:buNone/>
              <a:tabLst>
                <a:tab pos="531813" algn="l"/>
              </a:tabLst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-La naturaleza de los intermediarios</a:t>
            </a:r>
          </a:p>
          <a:p>
            <a:pPr marL="361950" lvl="0" indent="-361950">
              <a:buClr>
                <a:srgbClr val="000000">
                  <a:lumMod val="25000"/>
                </a:srgbClr>
              </a:buClr>
              <a:buFont typeface="+mj-lt"/>
              <a:buAutoNum type="romanUcPeriod" startAt="2"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Los especialistas de la medicina tradicional</a:t>
            </a:r>
          </a:p>
          <a:p>
            <a:pPr marL="361950" lvl="0" indent="-361950">
              <a:buClr>
                <a:srgbClr val="000000">
                  <a:lumMod val="25000"/>
                </a:srgbClr>
              </a:buClr>
              <a:buNone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-Distinción necesaria</a:t>
            </a:r>
          </a:p>
          <a:p>
            <a:pPr marL="361950" lvl="0" indent="-361950">
              <a:buClr>
                <a:srgbClr val="000000">
                  <a:lumMod val="25000"/>
                </a:srgbClr>
              </a:buClr>
              <a:buNone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-La iniciación de los especialistas</a:t>
            </a:r>
          </a:p>
          <a:p>
            <a:pPr marL="361950" lvl="0" indent="-361950">
              <a:buClr>
                <a:srgbClr val="000000">
                  <a:lumMod val="25000"/>
                </a:srgbClr>
              </a:buClr>
              <a:buNone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-El Rayo y la iniciación del </a:t>
            </a:r>
            <a:r>
              <a:rPr lang="es-PE" sz="1800" b="1" dirty="0" err="1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Paqo</a:t>
            </a:r>
            <a:endParaRPr lang="es-PE" sz="1800" b="1" dirty="0">
              <a:solidFill>
                <a:srgbClr val="000000">
                  <a:lumMod val="25000"/>
                </a:srgbClr>
              </a:solidFill>
              <a:latin typeface="Agency FB" panose="020B0503020202020204" pitchFamily="34" charset="0"/>
            </a:endParaRPr>
          </a:p>
          <a:p>
            <a:pPr marL="361950" lvl="0" indent="-361950">
              <a:buClr>
                <a:srgbClr val="000000">
                  <a:lumMod val="25000"/>
                </a:srgbClr>
              </a:buClr>
              <a:buNone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-La naturaleza del trance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38430B-983A-47C7-B6B2-1C0EF1C391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00050" lvl="0" indent="-400050">
              <a:buFontTx/>
              <a:buAutoNum type="romanUcPeriod" startAt="3"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Las Plantas Maestro</a:t>
            </a:r>
          </a:p>
          <a:p>
            <a:pPr marL="400050" lvl="0" indent="-400050">
              <a:buFontTx/>
              <a:buAutoNum type="romanUcPeriod" startAt="3"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Los especialistas y las tradiciones médicas vigentes</a:t>
            </a:r>
          </a:p>
          <a:p>
            <a:pPr marL="360363" lvl="0" indent="0">
              <a:buNone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-Resumen: Tradiciones Médicas vigentes en el </a:t>
            </a:r>
            <a:r>
              <a:rPr lang="es-PE" sz="1800" b="1" dirty="0" err="1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Peú</a:t>
            </a: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	</a:t>
            </a:r>
          </a:p>
          <a:p>
            <a:pPr marL="400050" lvl="0" indent="-400050">
              <a:buNone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-Los especialistas de la costa y sierra norte</a:t>
            </a:r>
          </a:p>
          <a:p>
            <a:pPr marL="400050" lvl="0" indent="-400050">
              <a:buNone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-Los especialistas de la Amazonía</a:t>
            </a:r>
          </a:p>
          <a:p>
            <a:pPr marL="400050" lvl="0" indent="-400050">
              <a:buNone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-Los especialistas </a:t>
            </a:r>
            <a:r>
              <a:rPr lang="es-PE" sz="1800" b="1" dirty="0" err="1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Aymaras</a:t>
            </a:r>
            <a:endParaRPr lang="es-PE" sz="1800" b="1" dirty="0">
              <a:solidFill>
                <a:srgbClr val="000000">
                  <a:lumMod val="25000"/>
                </a:srgbClr>
              </a:solidFill>
              <a:latin typeface="Agency FB" panose="020B0503020202020204" pitchFamily="34" charset="0"/>
            </a:endParaRPr>
          </a:p>
          <a:p>
            <a:pPr marL="400050" lvl="0" indent="-400050">
              <a:buNone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-Los especialistas Quechuas</a:t>
            </a:r>
          </a:p>
          <a:p>
            <a:pPr marL="400050" lvl="0" indent="-400050">
              <a:buNone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Apéndice:</a:t>
            </a:r>
          </a:p>
          <a:p>
            <a:pPr marL="400050" lvl="0" indent="-400050">
              <a:buNone/>
              <a:defRPr/>
            </a:pPr>
            <a:r>
              <a:rPr lang="es-PE" sz="1800" b="1" dirty="0">
                <a:solidFill>
                  <a:srgbClr val="000000">
                    <a:lumMod val="25000"/>
                  </a:srgbClr>
                </a:solidFill>
                <a:latin typeface="Agency FB" panose="020B0503020202020204" pitchFamily="34" charset="0"/>
              </a:rPr>
              <a:t>	-Área de influencia de las tradiciones médicas	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4018B9-F534-4BF4-9FC0-DE59ED75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FF639A-DCE9-45DC-BE5F-D2C04F89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787296-5D1E-4EED-AFB5-45441BFB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9A2A9-9090-4C63-B9EC-B1CBD1811A9C}" type="slidenum">
              <a:rPr lang="es-MX" smtClean="0"/>
              <a:pPr>
                <a:defRPr/>
              </a:pPr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734276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57200" y="4292600"/>
            <a:ext cx="8229600" cy="18335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s-MX" sz="2400" b="1" dirty="0">
                <a:solidFill>
                  <a:srgbClr val="FF9900"/>
                </a:solidFill>
              </a:rPr>
              <a:t>Sistema solidario de creencias y de prácticas relativas a las cosas sagradas que unen en una misma comunidad moral, llamada Iglesia, a todos aquellos que se adhieren a ella. (</a:t>
            </a:r>
            <a:r>
              <a:rPr lang="es-MX" sz="2400" b="1" dirty="0" err="1">
                <a:solidFill>
                  <a:srgbClr val="FF9900"/>
                </a:solidFill>
              </a:rPr>
              <a:t>Durkheim</a:t>
            </a:r>
            <a:r>
              <a:rPr lang="es-MX" sz="2400" b="1" dirty="0">
                <a:solidFill>
                  <a:srgbClr val="FF9900"/>
                </a:solidFill>
              </a:rPr>
              <a:t>, </a:t>
            </a:r>
            <a:r>
              <a:rPr lang="es-MX" sz="2400" b="1" dirty="0" err="1">
                <a:solidFill>
                  <a:srgbClr val="FF9900"/>
                </a:solidFill>
              </a:rPr>
              <a:t>Emile</a:t>
            </a:r>
            <a:r>
              <a:rPr lang="es-MX" sz="2400" b="1" dirty="0">
                <a:solidFill>
                  <a:srgbClr val="FF9900"/>
                </a:solidFill>
              </a:rPr>
              <a:t>; 1982).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468313" y="1844675"/>
            <a:ext cx="8229600" cy="18335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s-MX" sz="2400" b="1">
                <a:solidFill>
                  <a:srgbClr val="FF9900"/>
                </a:solidFill>
              </a:rPr>
              <a:t>Práctica de ciertos rituales que se creen inducen efectos prácticos deseados en el mundo material o en personas. (Harris, Marvin; 1971).</a:t>
            </a:r>
          </a:p>
        </p:txBody>
      </p:sp>
      <p:grpSp>
        <p:nvGrpSpPr>
          <p:cNvPr id="47" name="Group 13"/>
          <p:cNvGrpSpPr>
            <a:grpSpLocks/>
          </p:cNvGrpSpPr>
          <p:nvPr/>
        </p:nvGrpSpPr>
        <p:grpSpPr bwMode="auto">
          <a:xfrm>
            <a:off x="4932363" y="4149725"/>
            <a:ext cx="2087562" cy="515938"/>
            <a:chOff x="2381" y="384"/>
            <a:chExt cx="1315" cy="681"/>
          </a:xfrm>
        </p:grpSpPr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2381" y="482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 rot="2700000">
              <a:off x="3355" y="725"/>
              <a:ext cx="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50" name="Group 17"/>
          <p:cNvGrpSpPr>
            <a:grpSpLocks/>
          </p:cNvGrpSpPr>
          <p:nvPr/>
        </p:nvGrpSpPr>
        <p:grpSpPr bwMode="auto">
          <a:xfrm flipH="1" flipV="1">
            <a:off x="2052638" y="3309938"/>
            <a:ext cx="2087562" cy="515937"/>
            <a:chOff x="2381" y="384"/>
            <a:chExt cx="1315" cy="681"/>
          </a:xfrm>
        </p:grpSpPr>
        <p:sp>
          <p:nvSpPr>
            <p:cNvPr id="51" name="Line 18"/>
            <p:cNvSpPr>
              <a:spLocks noChangeShapeType="1"/>
            </p:cNvSpPr>
            <p:nvPr/>
          </p:nvSpPr>
          <p:spPr bwMode="auto">
            <a:xfrm flipV="1">
              <a:off x="2381" y="482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2" name="Line 19"/>
            <p:cNvSpPr>
              <a:spLocks noChangeShapeType="1"/>
            </p:cNvSpPr>
            <p:nvPr/>
          </p:nvSpPr>
          <p:spPr bwMode="auto">
            <a:xfrm rot="2700000">
              <a:off x="3355" y="725"/>
              <a:ext cx="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5005388" y="3692525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/>
              <a:t>Religión</a:t>
            </a:r>
          </a:p>
        </p:txBody>
      </p:sp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2700338" y="38354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b="1" dirty="0"/>
              <a:t>Magia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E0AC49-C09F-4309-A2DB-27D31DAB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C68027-D0BB-4F80-964A-6798DA67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6D9418-9BD0-4D10-926B-329478DE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20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solidFill>
                  <a:srgbClr val="A5002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El carácter animado de la Naturaleza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70B068-5668-4A59-856D-4809EDE7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225135-251E-4A67-9ECE-3DDD1918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268D21-F719-40B6-872F-F6ADEC4F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21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684923-F1B7-4798-8DBD-1921B6F0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4C58B1-8937-4FF5-947E-8CD938EE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787DB0-7021-4264-A0B9-FC86A9F4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22</a:t>
            </a:fld>
            <a:endParaRPr lang="es-MX" i="0"/>
          </a:p>
        </p:txBody>
      </p:sp>
      <p:graphicFrame>
        <p:nvGraphicFramePr>
          <p:cNvPr id="5" name="Group 430">
            <a:extLst>
              <a:ext uri="{FF2B5EF4-FFF2-40B4-BE49-F238E27FC236}">
                <a16:creationId xmlns:a16="http://schemas.microsoft.com/office/drawing/2014/main" id="{E7B66128-3081-4697-A302-8C97A582A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966890"/>
              </p:ext>
            </p:extLst>
          </p:nvPr>
        </p:nvGraphicFramePr>
        <p:xfrm>
          <a:off x="457200" y="1600200"/>
          <a:ext cx="8229600" cy="444531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División del Mundo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Espacios Sagrados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Hanaq Pacha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Mundo Superior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Espíritus que animan el Universo: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Arco Iris (K'uychi), Rayo (Qhaqya), Luna (Killa). </a:t>
                      </a: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Kay Pacha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Este Mundo</a:t>
                      </a: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Espíritus que animan la Naturaleza: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Fundamentales: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fundamentales: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Culturales: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7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Apu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(Cóndor)</a:t>
                      </a: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Mayu (río),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Pukyo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(manantial), </a:t>
                      </a:r>
                      <a:r>
                        <a:rPr kumimoji="0" lang="es-ES_trad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Puch’un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(pantano),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Qocha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(laguna),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Rumi (piedra),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Sacha (árbol),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Wayras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(viento),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etc.</a:t>
                      </a: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Wak’a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(adoratorio),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Wasi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(casa), </a:t>
                      </a:r>
                      <a:r>
                        <a:rPr kumimoji="0" lang="es-ES_trad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Ch’ullpa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(tumba), </a:t>
                      </a:r>
                      <a:r>
                        <a:rPr kumimoji="0" lang="es-ES_trad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Ñan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(camino), </a:t>
                      </a:r>
                      <a:r>
                        <a:rPr kumimoji="0" lang="es-ES_trad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Chaka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(puente), etc.</a:t>
                      </a: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7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Pachamama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(Puma)</a:t>
                      </a: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7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Amaru (Serpiente)</a:t>
                      </a: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Ukhu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Pacha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Mundo Interior</a:t>
                      </a: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Espíritus de los muertos y gérmenes.</a:t>
                      </a: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468327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MX" sz="4400" b="1" u="sng" dirty="0">
                <a:solidFill>
                  <a:srgbClr val="A5002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La Naturaleza</a:t>
            </a:r>
            <a:br>
              <a:rPr lang="es-MX" sz="4400" b="1" u="sng" dirty="0">
                <a:solidFill>
                  <a:srgbClr val="A5002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</a:br>
            <a:r>
              <a:rPr lang="es-MX" sz="4400" b="1" u="sng" dirty="0">
                <a:solidFill>
                  <a:srgbClr val="A5002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de los Intermediarios</a:t>
            </a:r>
          </a:p>
        </p:txBody>
      </p:sp>
      <p:pic>
        <p:nvPicPr>
          <p:cNvPr id="145416" name="Picture 8" descr="curand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1738" y="0"/>
            <a:ext cx="28622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9164A9-250F-4D97-BD1F-D8D7CC1C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7D0806-D1AB-4A25-8D5F-B5E9C9E1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78C899-C1B8-46A0-ABD0-9148AA02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23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692900" y="3068638"/>
            <a:ext cx="2089150" cy="67945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/>
              <a:t>CURANDERO O HERBOLARIO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7740650" y="1701800"/>
            <a:ext cx="0" cy="129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339975" y="1557338"/>
            <a:ext cx="4321175" cy="3743325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0" name="1 Arco"/>
          <p:cNvSpPr/>
          <p:nvPr/>
        </p:nvSpPr>
        <p:spPr>
          <a:xfrm flipV="1">
            <a:off x="2786063" y="1781175"/>
            <a:ext cx="3600450" cy="3240088"/>
          </a:xfrm>
          <a:prstGeom prst="arc">
            <a:avLst>
              <a:gd name="adj1" fmla="val 16200000"/>
              <a:gd name="adj2" fmla="val 5459119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PE"/>
          </a:p>
        </p:txBody>
      </p:sp>
      <p:sp>
        <p:nvSpPr>
          <p:cNvPr id="19465" name="AutoShape 9"/>
          <p:cNvSpPr>
            <a:spLocks/>
          </p:cNvSpPr>
          <p:nvPr/>
        </p:nvSpPr>
        <p:spPr bwMode="auto">
          <a:xfrm>
            <a:off x="6837363" y="1208088"/>
            <a:ext cx="1766887" cy="404812"/>
          </a:xfrm>
          <a:prstGeom prst="borderCallout2">
            <a:avLst>
              <a:gd name="adj1" fmla="val 28236"/>
              <a:gd name="adj2" fmla="val -4315"/>
              <a:gd name="adj3" fmla="val 28236"/>
              <a:gd name="adj4" fmla="val -20394"/>
              <a:gd name="adj5" fmla="val 295296"/>
              <a:gd name="adj6" fmla="val -78347"/>
            </a:avLst>
          </a:prstGeom>
          <a:noFill/>
          <a:ln w="3810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NIVEL REAL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FCF454-3F55-4DA1-BAAA-A4EC13D7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B95AC4-3085-4A66-AA67-7FD8F71E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0AC2A8-2B99-44BD-B88D-5DC87BF9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24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48038" y="476250"/>
            <a:ext cx="2232025" cy="404813"/>
            <a:chOff x="2109" y="300"/>
            <a:chExt cx="1406" cy="255"/>
          </a:xfrm>
        </p:grpSpPr>
        <p:sp>
          <p:nvSpPr>
            <p:cNvPr id="31757" name="AutoShape 11"/>
            <p:cNvSpPr>
              <a:spLocks/>
            </p:cNvSpPr>
            <p:nvPr/>
          </p:nvSpPr>
          <p:spPr bwMode="auto">
            <a:xfrm flipH="1">
              <a:off x="2109" y="300"/>
              <a:ext cx="1406" cy="255"/>
            </a:xfrm>
            <a:prstGeom prst="borderCallout2">
              <a:avLst>
                <a:gd name="adj1" fmla="val 28231"/>
                <a:gd name="adj2" fmla="val 103412"/>
                <a:gd name="adj3" fmla="val 28231"/>
                <a:gd name="adj4" fmla="val 118986"/>
                <a:gd name="adj5" fmla="val 170977"/>
                <a:gd name="adj6" fmla="val 174606"/>
              </a:avLst>
            </a:prstGeom>
            <a:noFill/>
            <a:ln w="38100">
              <a:solidFill>
                <a:srgbClr val="800000"/>
              </a:solidFill>
              <a:miter lim="800000"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/>
                <a:t>CHAMAN</a:t>
              </a:r>
            </a:p>
          </p:txBody>
        </p:sp>
        <p:sp>
          <p:nvSpPr>
            <p:cNvPr id="31758" name="AutoShape 12"/>
            <p:cNvSpPr>
              <a:spLocks/>
            </p:cNvSpPr>
            <p:nvPr/>
          </p:nvSpPr>
          <p:spPr bwMode="auto">
            <a:xfrm>
              <a:off x="2109" y="300"/>
              <a:ext cx="1406" cy="233"/>
            </a:xfrm>
            <a:prstGeom prst="borderCallout2">
              <a:avLst>
                <a:gd name="adj1" fmla="val 28231"/>
                <a:gd name="adj2" fmla="val 103412"/>
                <a:gd name="adj3" fmla="val 28231"/>
                <a:gd name="adj4" fmla="val 118986"/>
                <a:gd name="adj5" fmla="val 170977"/>
                <a:gd name="adj6" fmla="val 174606"/>
              </a:avLst>
            </a:prstGeom>
            <a:noFill/>
            <a:ln w="38100">
              <a:solidFill>
                <a:srgbClr val="800000"/>
              </a:solidFill>
              <a:miter lim="800000"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 dirty="0"/>
                <a:t>“CHAMAN”</a:t>
              </a:r>
            </a:p>
          </p:txBody>
        </p:sp>
      </p:grp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692900" y="3068638"/>
            <a:ext cx="2089150" cy="67945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/>
              <a:t>CURANDERO O HERBOLARIO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7740650" y="1701800"/>
            <a:ext cx="0" cy="129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339975" y="1557338"/>
            <a:ext cx="4321175" cy="3743325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9" name="18 Arco"/>
          <p:cNvSpPr/>
          <p:nvPr/>
        </p:nvSpPr>
        <p:spPr>
          <a:xfrm flipH="1">
            <a:off x="2643188" y="1785938"/>
            <a:ext cx="3600450" cy="3240087"/>
          </a:xfrm>
          <a:prstGeom prst="arc">
            <a:avLst>
              <a:gd name="adj1" fmla="val 16200000"/>
              <a:gd name="adj2" fmla="val 5459119"/>
            </a:avLst>
          </a:prstGeom>
          <a:solidFill>
            <a:srgbClr val="FF9933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PE"/>
          </a:p>
        </p:txBody>
      </p:sp>
      <p:sp>
        <p:nvSpPr>
          <p:cNvPr id="20" name="1 Arco"/>
          <p:cNvSpPr/>
          <p:nvPr/>
        </p:nvSpPr>
        <p:spPr>
          <a:xfrm flipV="1">
            <a:off x="2786063" y="1781175"/>
            <a:ext cx="3600450" cy="3240088"/>
          </a:xfrm>
          <a:prstGeom prst="arc">
            <a:avLst>
              <a:gd name="adj1" fmla="val 16200000"/>
              <a:gd name="adj2" fmla="val 5459119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PE"/>
          </a:p>
        </p:txBody>
      </p:sp>
      <p:sp>
        <p:nvSpPr>
          <p:cNvPr id="19464" name="AutoShape 8"/>
          <p:cNvSpPr>
            <a:spLocks/>
          </p:cNvSpPr>
          <p:nvPr/>
        </p:nvSpPr>
        <p:spPr bwMode="auto">
          <a:xfrm>
            <a:off x="539750" y="1208088"/>
            <a:ext cx="2232025" cy="404812"/>
          </a:xfrm>
          <a:prstGeom prst="borderCallout2">
            <a:avLst>
              <a:gd name="adj1" fmla="val 28236"/>
              <a:gd name="adj2" fmla="val 103412"/>
              <a:gd name="adj3" fmla="val 28236"/>
              <a:gd name="adj4" fmla="val 111097"/>
              <a:gd name="adj5" fmla="val 298824"/>
              <a:gd name="adj6" fmla="val 138833"/>
            </a:avLst>
          </a:prstGeom>
          <a:noFill/>
          <a:ln w="38100">
            <a:solidFill>
              <a:srgbClr val="800000"/>
            </a:solidFill>
            <a:miter lim="800000"/>
            <a:headEnd/>
            <a:tailEnd type="arrow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NIVEL CULTURAL</a:t>
            </a:r>
          </a:p>
        </p:txBody>
      </p:sp>
      <p:sp>
        <p:nvSpPr>
          <p:cNvPr id="19465" name="AutoShape 9"/>
          <p:cNvSpPr>
            <a:spLocks/>
          </p:cNvSpPr>
          <p:nvPr/>
        </p:nvSpPr>
        <p:spPr bwMode="auto">
          <a:xfrm>
            <a:off x="6837363" y="1208088"/>
            <a:ext cx="1766887" cy="404812"/>
          </a:xfrm>
          <a:prstGeom prst="borderCallout2">
            <a:avLst>
              <a:gd name="adj1" fmla="val 28236"/>
              <a:gd name="adj2" fmla="val -4315"/>
              <a:gd name="adj3" fmla="val 28236"/>
              <a:gd name="adj4" fmla="val -20394"/>
              <a:gd name="adj5" fmla="val 295296"/>
              <a:gd name="adj6" fmla="val -78347"/>
            </a:avLst>
          </a:prstGeom>
          <a:noFill/>
          <a:ln w="3810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NIVEL REAL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9AE8F1-0A87-426D-B64F-48B7C661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EA3E5F-C95F-4906-8D99-74C8A81D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19C291-EA91-42E3-A9A5-35F9C12A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25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339975" y="1557338"/>
            <a:ext cx="4321175" cy="3743325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79388" y="3068638"/>
            <a:ext cx="2089150" cy="338554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b="1"/>
              <a:t>RASTREADOR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6375" y="5445125"/>
            <a:ext cx="2089150" cy="863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/>
              <a:t>CURANDERO</a:t>
            </a:r>
          </a:p>
          <a:p>
            <a:pPr algn="ctr"/>
            <a:r>
              <a:rPr lang="es-MX" sz="1600" b="1"/>
              <a:t>MAGICO-RELIGIOSO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291138" y="5445125"/>
            <a:ext cx="2089150" cy="61555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b="1" dirty="0"/>
              <a:t>CURANDERO</a:t>
            </a:r>
          </a:p>
          <a:p>
            <a:pPr algn="ctr"/>
            <a:r>
              <a:rPr lang="es-MX" b="1" dirty="0"/>
              <a:t>NATURAL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635375" y="5734050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87450" y="3500438"/>
            <a:ext cx="1081088" cy="1873250"/>
            <a:chOff x="748" y="2205"/>
            <a:chExt cx="681" cy="1180"/>
          </a:xfrm>
        </p:grpSpPr>
        <p:sp>
          <p:nvSpPr>
            <p:cNvPr id="32787" name="Line 14"/>
            <p:cNvSpPr>
              <a:spLocks noChangeShapeType="1"/>
            </p:cNvSpPr>
            <p:nvPr/>
          </p:nvSpPr>
          <p:spPr bwMode="auto">
            <a:xfrm>
              <a:off x="748" y="2205"/>
              <a:ext cx="681" cy="11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788" name="Oval 15"/>
            <p:cNvSpPr>
              <a:spLocks noChangeArrowheads="1"/>
            </p:cNvSpPr>
            <p:nvPr/>
          </p:nvSpPr>
          <p:spPr bwMode="auto">
            <a:xfrm>
              <a:off x="884" y="2568"/>
              <a:ext cx="318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/>
                <a:t>1</a:t>
              </a:r>
            </a:p>
          </p:txBody>
        </p:sp>
      </p:grpSp>
      <p:sp>
        <p:nvSpPr>
          <p:cNvPr id="25" name="24 Arco"/>
          <p:cNvSpPr/>
          <p:nvPr/>
        </p:nvSpPr>
        <p:spPr>
          <a:xfrm flipH="1">
            <a:off x="2643188" y="1785938"/>
            <a:ext cx="3600450" cy="3240087"/>
          </a:xfrm>
          <a:prstGeom prst="arc">
            <a:avLst>
              <a:gd name="adj1" fmla="val 16200000"/>
              <a:gd name="adj2" fmla="val 5459119"/>
            </a:avLst>
          </a:prstGeom>
          <a:solidFill>
            <a:srgbClr val="FF9933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PE"/>
          </a:p>
        </p:txBody>
      </p:sp>
      <p:sp>
        <p:nvSpPr>
          <p:cNvPr id="26" name="1 Arco"/>
          <p:cNvSpPr/>
          <p:nvPr/>
        </p:nvSpPr>
        <p:spPr>
          <a:xfrm flipV="1">
            <a:off x="2786063" y="1781175"/>
            <a:ext cx="3600450" cy="3240088"/>
          </a:xfrm>
          <a:prstGeom prst="arc">
            <a:avLst>
              <a:gd name="adj1" fmla="val 16200000"/>
              <a:gd name="adj2" fmla="val 5459119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PE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219700" y="4365625"/>
            <a:ext cx="504825" cy="1150938"/>
            <a:chOff x="3288" y="2750"/>
            <a:chExt cx="318" cy="725"/>
          </a:xfrm>
        </p:grpSpPr>
        <p:sp>
          <p:nvSpPr>
            <p:cNvPr id="32785" name="Line 20"/>
            <p:cNvSpPr>
              <a:spLocks noChangeShapeType="1"/>
            </p:cNvSpPr>
            <p:nvPr/>
          </p:nvSpPr>
          <p:spPr bwMode="auto">
            <a:xfrm flipV="1">
              <a:off x="3470" y="2750"/>
              <a:ext cx="0" cy="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786" name="Oval 21"/>
            <p:cNvSpPr>
              <a:spLocks noChangeArrowheads="1"/>
            </p:cNvSpPr>
            <p:nvPr/>
          </p:nvSpPr>
          <p:spPr bwMode="auto">
            <a:xfrm>
              <a:off x="3288" y="3022"/>
              <a:ext cx="318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/>
                <a:t>3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59113" y="4365625"/>
            <a:ext cx="504825" cy="1150938"/>
            <a:chOff x="1927" y="2750"/>
            <a:chExt cx="318" cy="725"/>
          </a:xfrm>
        </p:grpSpPr>
        <p:sp>
          <p:nvSpPr>
            <p:cNvPr id="32783" name="Line 17"/>
            <p:cNvSpPr>
              <a:spLocks noChangeShapeType="1"/>
            </p:cNvSpPr>
            <p:nvPr/>
          </p:nvSpPr>
          <p:spPr bwMode="auto">
            <a:xfrm flipV="1">
              <a:off x="2109" y="2750"/>
              <a:ext cx="0" cy="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784" name="Oval 18"/>
            <p:cNvSpPr>
              <a:spLocks noChangeArrowheads="1"/>
            </p:cNvSpPr>
            <p:nvPr/>
          </p:nvSpPr>
          <p:spPr bwMode="auto">
            <a:xfrm>
              <a:off x="1927" y="3022"/>
              <a:ext cx="318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/>
                <a:t>2</a:t>
              </a:r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58E3A0-4987-4DA7-8B00-13C1B284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54C909-25C0-4CAE-8680-C701C45E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190489-62FB-468C-AC4B-8F108650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26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II. LOS ESPECIALISTAS </a:t>
            </a:r>
            <a:br>
              <a:rPr lang="es-MX" sz="4400" b="1" u="sng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</a:br>
            <a:r>
              <a:rPr lang="es-MX" sz="4400" b="1" u="sng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DE LA MEDICINA TRADICIONAL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603E66-0CCF-4564-8992-F9549D71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F6E169-7216-430B-8D96-081B7F67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12464D-50F5-4837-A09A-70007FE3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27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Distinción necesaria</a:t>
            </a:r>
          </a:p>
        </p:txBody>
      </p:sp>
      <p:pic>
        <p:nvPicPr>
          <p:cNvPr id="21513" name="Picture 9" descr="curandero_andino-01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11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[Andean Curandero]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3500438"/>
            <a:ext cx="2238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2061-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2150" y="0"/>
            <a:ext cx="33686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02_curande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25838"/>
            <a:ext cx="2246313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0B77FF-883C-4A4B-9A25-0CFA5165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CAC4CC-AAC6-46DC-9081-AD78E78B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ABF848-47CA-4745-9B1C-1391E27A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28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26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68313" y="1908682"/>
            <a:ext cx="83518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Se denomina “</a:t>
            </a:r>
            <a:r>
              <a:rPr lang="es-ES_tradnl" sz="2400" b="1" u="sng" dirty="0">
                <a:solidFill>
                  <a:schemeClr val="accent4">
                    <a:lumMod val="10000"/>
                  </a:schemeClr>
                </a:solidFill>
              </a:rPr>
              <a:t>CHAMAN”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, al especialista de la Medicina Tradicional que hace uso de plantas psicotrópicas (Sanpedro en la costa y sierra norte y Ayahuasca en la selva) como elementos modificadores de la actividad psíquica para alcanzar el trance que le permite comunicarse con los espíritus “favorables”, “amigables” o “auxiliares” con cuya ayuda u orientación diagnostica y cura las enfermedades.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8687D6-A5A8-4FF9-8E68-570078E9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0AA7C4-78CF-4642-B853-F2ED1C19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6EC6AC-1B7A-4AE3-B233-DFDD9F9A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29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I. A MODO DE INTRODUCCION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F95B8B2C-2A47-4393-9CA9-AE3B9371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72BCE339-6A7B-4600-93FC-3CA308CF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FE4A4F3-49AB-42DA-803E-25683AC5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68313" y="2091760"/>
            <a:ext cx="83518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Se denomina </a:t>
            </a:r>
            <a:r>
              <a:rPr lang="es-ES_tradnl" sz="2400" b="1" u="sng" dirty="0">
                <a:solidFill>
                  <a:schemeClr val="accent4">
                    <a:lumMod val="10000"/>
                  </a:schemeClr>
                </a:solidFill>
              </a:rPr>
              <a:t>CURANDERO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, al especialista de la Medicina Tradicional que diagnostica y cura las enfermedades a través de procedimientos naturales y mágico-religiosos altamente </a:t>
            </a:r>
            <a:r>
              <a:rPr lang="es-ES_tradnl" sz="2400" b="1" dirty="0" err="1">
                <a:solidFill>
                  <a:schemeClr val="accent4">
                    <a:lumMod val="10000"/>
                  </a:schemeClr>
                </a:solidFill>
              </a:rPr>
              <a:t>ritualizados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, para cuyo efecto no hace uso de plantas psicotrópicas como elementos modificadores de la actividad psíquica para entrar en trance. </a:t>
            </a:r>
          </a:p>
        </p:txBody>
      </p:sp>
      <p:pic>
        <p:nvPicPr>
          <p:cNvPr id="3687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536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8426D2-B320-4DB3-9766-9CE60951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E291CD-DF8E-4274-8523-A5803613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BAC1BC-55AC-4AA6-BDE4-088BD0EC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30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468313" y="1908682"/>
            <a:ext cx="83518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Se denomina </a:t>
            </a:r>
            <a:r>
              <a:rPr lang="es-ES_tradnl" sz="2400" b="1" u="sng" dirty="0">
                <a:solidFill>
                  <a:schemeClr val="accent4">
                    <a:lumMod val="10000"/>
                  </a:schemeClr>
                </a:solidFill>
              </a:rPr>
              <a:t>HERBOLARIO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, o </a:t>
            </a:r>
            <a:r>
              <a:rPr lang="es-ES_tradnl" sz="2400" b="1" u="sng" dirty="0">
                <a:solidFill>
                  <a:schemeClr val="accent4">
                    <a:lumMod val="10000"/>
                  </a:schemeClr>
                </a:solidFill>
              </a:rPr>
              <a:t>YERBERO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 al especialista de la Medicina Tradicional que posee la capacidad de curar las enfermedades haciendo uso –casi exclusivo- de recursos curativos vegetales. Es el equivalente del </a:t>
            </a:r>
            <a:r>
              <a:rPr lang="es-ES_tradnl" sz="2400" b="1" dirty="0" err="1">
                <a:solidFill>
                  <a:schemeClr val="accent4">
                    <a:lumMod val="10000"/>
                  </a:schemeClr>
                </a:solidFill>
              </a:rPr>
              <a:t>Qolliri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 en la cultura </a:t>
            </a:r>
            <a:r>
              <a:rPr lang="es-ES_tradnl" sz="2400" b="1" dirty="0" err="1">
                <a:solidFill>
                  <a:schemeClr val="accent4">
                    <a:lumMod val="10000"/>
                  </a:schemeClr>
                </a:solidFill>
              </a:rPr>
              <a:t>aymara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, del </a:t>
            </a:r>
            <a:r>
              <a:rPr lang="es-ES_tradnl" sz="2400" b="1" dirty="0" err="1">
                <a:solidFill>
                  <a:schemeClr val="accent4">
                    <a:lumMod val="10000"/>
                  </a:schemeClr>
                </a:solidFill>
              </a:rPr>
              <a:t>Maych'a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 en la cultura quechua y del curandero "vegetalista" del área amazónica. No llevan a cabo curaciones de carácter mágico-religioso.</a:t>
            </a:r>
          </a:p>
        </p:txBody>
      </p:sp>
      <p:pic>
        <p:nvPicPr>
          <p:cNvPr id="3789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93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DE7A9A-16FD-4985-92E5-B7BC8488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71B2CE-88EA-4F2E-B504-03844ABA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13F612-AF60-4F63-80F0-1E41222E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31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468313" y="2461092"/>
            <a:ext cx="8351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Se denomina </a:t>
            </a:r>
            <a:r>
              <a:rPr lang="es-ES_tradnl" sz="2400" b="1" u="sng" dirty="0">
                <a:solidFill>
                  <a:schemeClr val="accent4">
                    <a:lumMod val="10000"/>
                  </a:schemeClr>
                </a:solidFill>
              </a:rPr>
              <a:t>SANTIGUADOR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s-ES_tradnl" sz="2400" b="1" u="sng" dirty="0">
                <a:solidFill>
                  <a:schemeClr val="accent4">
                    <a:lumMod val="10000"/>
                  </a:schemeClr>
                </a:solidFill>
              </a:rPr>
              <a:t>RESADOR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s-ES_tradnl" sz="2400" b="1" u="sng" dirty="0">
                <a:solidFill>
                  <a:schemeClr val="accent4">
                    <a:lumMod val="10000"/>
                  </a:schemeClr>
                </a:solidFill>
              </a:rPr>
              <a:t>CHUPADOR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 o </a:t>
            </a:r>
            <a:r>
              <a:rPr lang="es-ES_tradnl" sz="2400" b="1" u="sng" dirty="0">
                <a:solidFill>
                  <a:schemeClr val="accent4">
                    <a:lumMod val="10000"/>
                  </a:schemeClr>
                </a:solidFill>
              </a:rPr>
              <a:t>SOBADOR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, al especialista de la Medicina Tradicional, generalmente de origen andino, que posee la capacidad de curar determinados síndromes culturales como el susto y el ojeo. </a:t>
            </a:r>
          </a:p>
        </p:txBody>
      </p:sp>
      <p:pic>
        <p:nvPicPr>
          <p:cNvPr id="389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24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C71096-BC5E-47CE-B756-0E91BE62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E2319B-0340-4BF0-B322-DDE9EA05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9A97D0-B5D6-474A-B541-FF8EF2B7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32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468313" y="2461092"/>
            <a:ext cx="8351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Se denomina </a:t>
            </a:r>
            <a:r>
              <a:rPr lang="es-ES_tradnl" sz="2400" b="1" u="sng" dirty="0">
                <a:solidFill>
                  <a:schemeClr val="accent4">
                    <a:lumMod val="10000"/>
                  </a:schemeClr>
                </a:solidFill>
              </a:rPr>
              <a:t>BRUJO</a:t>
            </a:r>
            <a:r>
              <a:rPr lang="es-ES_tradnl" sz="2400" b="1" dirty="0">
                <a:solidFill>
                  <a:schemeClr val="accent4">
                    <a:lumMod val="10000"/>
                  </a:schemeClr>
                </a:solidFill>
              </a:rPr>
              <a:t>, al especialista de la Medicina Tradicional que realiza y contrarresta hechizos, predice el futuro, cambia la suerte y cura el "daño". Aún cuando su existencia es evidente, es difícil encontrar quién acepte ser denominado de esta manera. </a:t>
            </a:r>
          </a:p>
        </p:txBody>
      </p:sp>
      <p:pic>
        <p:nvPicPr>
          <p:cNvPr id="3994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F9554C-1EF0-4B9B-8390-2B859927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2DCF7A-64AC-49AE-B6D7-EA980302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A94351-7A2C-418B-9B40-EDB9131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33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01BA3D-9378-4D94-BD24-E2A0CB9A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230954-3FF2-459A-BA19-93483070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150578-ADA2-4590-9816-48E770AE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34</a:t>
            </a:fld>
            <a:endParaRPr lang="es-MX" i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E3B541D-E660-487B-B7FE-922B8EDB3B03}"/>
              </a:ext>
            </a:extLst>
          </p:cNvPr>
          <p:cNvGrpSpPr/>
          <p:nvPr/>
        </p:nvGrpSpPr>
        <p:grpSpPr>
          <a:xfrm>
            <a:off x="1979712" y="1628800"/>
            <a:ext cx="5422240" cy="3333750"/>
            <a:chOff x="432000" y="1628800"/>
            <a:chExt cx="5422240" cy="333375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66A5E6C-70F7-4C61-B6A2-5152151B4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550"/>
            <a:stretch/>
          </p:blipFill>
          <p:spPr>
            <a:xfrm flipH="1">
              <a:off x="432000" y="1628800"/>
              <a:ext cx="2722240" cy="333375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CE12596-CE95-4381-8C4A-50440960B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8550"/>
            <a:stretch/>
          </p:blipFill>
          <p:spPr>
            <a:xfrm>
              <a:off x="3132000" y="1628800"/>
              <a:ext cx="2722240" cy="3333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31636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La Iniciación de los Especialistas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11E069-EF2F-49C8-B951-E7AC1EB7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BC21AC-F4E3-4907-A0A1-703E9A2C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157D5C-B225-4E48-AE45-2C64C6AB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35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41991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1992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pic>
        <p:nvPicPr>
          <p:cNvPr id="23585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FF5C77-3F86-4681-A198-E622C3EA3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AE8B2B-CF64-48FA-A79D-1BF4D9D6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EBD2CE-C161-4683-BC3D-70801413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36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43019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3020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43017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3018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pic>
        <p:nvPicPr>
          <p:cNvPr id="23585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6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F981C6-D8B5-41A7-9123-374025CE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84B7B-FFA9-44D1-962D-FD77B9DC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20F2B-39F4-4FBE-8A3D-F32D2CDD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37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44047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048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44045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046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792788" y="1303338"/>
            <a:ext cx="2305050" cy="396875"/>
            <a:chOff x="3197" y="482"/>
            <a:chExt cx="1452" cy="250"/>
          </a:xfrm>
        </p:grpSpPr>
        <p:sp>
          <p:nvSpPr>
            <p:cNvPr id="44043" name="Line 14"/>
            <p:cNvSpPr>
              <a:spLocks noChangeShapeType="1"/>
            </p:cNvSpPr>
            <p:nvPr/>
          </p:nvSpPr>
          <p:spPr bwMode="auto">
            <a:xfrm>
              <a:off x="3243" y="732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044" name="Text Box 15"/>
            <p:cNvSpPr txBox="1">
              <a:spLocks noChangeArrowheads="1"/>
            </p:cNvSpPr>
            <p:nvPr/>
          </p:nvSpPr>
          <p:spPr bwMode="auto">
            <a:xfrm>
              <a:off x="3197" y="482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El aprendizaje</a:t>
              </a:r>
            </a:p>
          </p:txBody>
        </p:sp>
      </p:grpSp>
      <p:pic>
        <p:nvPicPr>
          <p:cNvPr id="23585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6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7" name="Picture 35" descr="bk169%20curander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7475"/>
            <a:ext cx="1209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5CC69C-E35F-4A8B-971C-5567BE9B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1FA622-3EB2-487D-B48D-FB0431F1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15E076-653B-42B4-A560-79D6A963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38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45072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073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45070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071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792788" y="1303338"/>
            <a:ext cx="2305050" cy="396875"/>
            <a:chOff x="3197" y="482"/>
            <a:chExt cx="1452" cy="250"/>
          </a:xfrm>
        </p:grpSpPr>
        <p:sp>
          <p:nvSpPr>
            <p:cNvPr id="45068" name="Line 14"/>
            <p:cNvSpPr>
              <a:spLocks noChangeShapeType="1"/>
            </p:cNvSpPr>
            <p:nvPr/>
          </p:nvSpPr>
          <p:spPr bwMode="auto">
            <a:xfrm>
              <a:off x="3243" y="732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069" name="Text Box 15"/>
            <p:cNvSpPr txBox="1">
              <a:spLocks noChangeArrowheads="1"/>
            </p:cNvSpPr>
            <p:nvPr/>
          </p:nvSpPr>
          <p:spPr bwMode="auto">
            <a:xfrm>
              <a:off x="3197" y="482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El aprendizaje</a:t>
              </a:r>
            </a:p>
          </p:txBody>
        </p:sp>
      </p:grp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4643438" y="2454275"/>
            <a:ext cx="0" cy="12255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pic>
        <p:nvPicPr>
          <p:cNvPr id="23585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6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7" name="Picture 35" descr="bk169%20curander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7475"/>
            <a:ext cx="1209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8AD500-FD5A-4E25-9669-91011DBD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A76DE0-0790-4CC8-A1C0-FDC5D7C6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30A1E9-5694-4293-9A9B-E3BC0F58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39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solidFill>
                  <a:srgbClr val="A5002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Los Sistemas Médicos y los Especialistas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80655DDD-948F-45E3-B971-F9842220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E7BFA7C-B8E7-470A-9D7B-BEDC59C2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3BCCB6C-7A69-4312-B410-A380B241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4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46104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105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46102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103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792788" y="1303338"/>
            <a:ext cx="2305050" cy="396875"/>
            <a:chOff x="3197" y="482"/>
            <a:chExt cx="1452" cy="250"/>
          </a:xfrm>
        </p:grpSpPr>
        <p:sp>
          <p:nvSpPr>
            <p:cNvPr id="46100" name="Line 14"/>
            <p:cNvSpPr>
              <a:spLocks noChangeShapeType="1"/>
            </p:cNvSpPr>
            <p:nvPr/>
          </p:nvSpPr>
          <p:spPr bwMode="auto">
            <a:xfrm>
              <a:off x="3243" y="732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101" name="Text Box 15"/>
            <p:cNvSpPr txBox="1">
              <a:spLocks noChangeArrowheads="1"/>
            </p:cNvSpPr>
            <p:nvPr/>
          </p:nvSpPr>
          <p:spPr bwMode="auto">
            <a:xfrm>
              <a:off x="3197" y="482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El aprendizaje</a:t>
              </a:r>
            </a:p>
          </p:txBody>
        </p:sp>
      </p:grp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4643438" y="2454275"/>
            <a:ext cx="0" cy="12255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pic>
        <p:nvPicPr>
          <p:cNvPr id="23585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6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7" name="Picture 35" descr="bk169%20curander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7475"/>
            <a:ext cx="1209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2987675" y="40767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SUEÑO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900113" y="357346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/>
              <a:t>ENCUENTRO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4572000" y="3573463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ENFERMEDAD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6588125" y="35734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/>
              <a:t>RAYO</a:t>
            </a:r>
          </a:p>
        </p:txBody>
      </p:sp>
      <p:pic>
        <p:nvPicPr>
          <p:cNvPr id="23608" name="Picture 56" descr="mendigo-0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3933825"/>
            <a:ext cx="11652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10" name="Picture 58" descr="juan-en-patm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4471988"/>
            <a:ext cx="2095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12" name="Picture 60" descr="Montenegor_huele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3933825"/>
            <a:ext cx="1550987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14" name="Picture 62" descr="img_rayo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25" y="3932238"/>
            <a:ext cx="15906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695F86-2C5D-4BDC-A8D5-C9F3E611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1E960D-87B1-4A91-9AC1-EFDECD58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90D9EC-55AD-4E0C-AB9D-7F760785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40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5" name="AutoShape 55"/>
          <p:cNvSpPr>
            <a:spLocks noChangeArrowheads="1"/>
          </p:cNvSpPr>
          <p:nvPr/>
        </p:nvSpPr>
        <p:spPr bwMode="auto">
          <a:xfrm>
            <a:off x="611188" y="1196975"/>
            <a:ext cx="2768600" cy="398463"/>
          </a:xfrm>
          <a:prstGeom prst="rightArrowCallout">
            <a:avLst>
              <a:gd name="adj1" fmla="val 25000"/>
              <a:gd name="adj2" fmla="val 25000"/>
              <a:gd name="adj3" fmla="val 115803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PREDESTINACION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530834-76FB-419A-9A15-5D3DD48EA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26C9E7-D447-4373-A096-D66682B6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88E0BF-64AF-46FE-B52C-E7B082B2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41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5" name="AutoShape 55"/>
          <p:cNvSpPr>
            <a:spLocks noChangeArrowheads="1"/>
          </p:cNvSpPr>
          <p:nvPr/>
        </p:nvSpPr>
        <p:spPr bwMode="auto">
          <a:xfrm>
            <a:off x="611188" y="1196975"/>
            <a:ext cx="2768600" cy="398463"/>
          </a:xfrm>
          <a:prstGeom prst="rightArrowCallout">
            <a:avLst>
              <a:gd name="adj1" fmla="val 25000"/>
              <a:gd name="adj2" fmla="val 25000"/>
              <a:gd name="adj3" fmla="val 115803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PREDESTINACION</a:t>
            </a:r>
          </a:p>
        </p:txBody>
      </p:sp>
      <p:sp>
        <p:nvSpPr>
          <p:cNvPr id="148538" name="AutoShape 58"/>
          <p:cNvSpPr>
            <a:spLocks noChangeArrowheads="1"/>
          </p:cNvSpPr>
          <p:nvPr/>
        </p:nvSpPr>
        <p:spPr bwMode="auto">
          <a:xfrm>
            <a:off x="3582988" y="1196975"/>
            <a:ext cx="2262187" cy="398463"/>
          </a:xfrm>
          <a:prstGeom prst="rightArrowCallout">
            <a:avLst>
              <a:gd name="adj1" fmla="val 25000"/>
              <a:gd name="adj2" fmla="val 25000"/>
              <a:gd name="adj3" fmla="val 94621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REVELACION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BF585D-F418-4A60-8960-8B19141C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DB409F-1ADE-4054-9005-3EB69FDB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15651E-A66D-4287-8B33-42CD6D6C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42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5" name="AutoShape 55"/>
          <p:cNvSpPr>
            <a:spLocks noChangeArrowheads="1"/>
          </p:cNvSpPr>
          <p:nvPr/>
        </p:nvSpPr>
        <p:spPr bwMode="auto">
          <a:xfrm>
            <a:off x="611188" y="1196975"/>
            <a:ext cx="2768600" cy="398463"/>
          </a:xfrm>
          <a:prstGeom prst="rightArrowCallout">
            <a:avLst>
              <a:gd name="adj1" fmla="val 25000"/>
              <a:gd name="adj2" fmla="val 25000"/>
              <a:gd name="adj3" fmla="val 115803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PREDESTINACION</a:t>
            </a:r>
          </a:p>
        </p:txBody>
      </p:sp>
      <p:sp>
        <p:nvSpPr>
          <p:cNvPr id="148536" name="AutoShape 56"/>
          <p:cNvSpPr>
            <a:spLocks noChangeArrowheads="1"/>
          </p:cNvSpPr>
          <p:nvPr/>
        </p:nvSpPr>
        <p:spPr bwMode="auto">
          <a:xfrm>
            <a:off x="6051550" y="1196975"/>
            <a:ext cx="2263775" cy="398463"/>
          </a:xfrm>
          <a:prstGeom prst="downArrowCallout">
            <a:avLst>
              <a:gd name="adj1" fmla="val 142032"/>
              <a:gd name="adj2" fmla="val 14203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FORMACION</a:t>
            </a:r>
          </a:p>
        </p:txBody>
      </p:sp>
      <p:sp>
        <p:nvSpPr>
          <p:cNvPr id="148538" name="AutoShape 58"/>
          <p:cNvSpPr>
            <a:spLocks noChangeArrowheads="1"/>
          </p:cNvSpPr>
          <p:nvPr/>
        </p:nvSpPr>
        <p:spPr bwMode="auto">
          <a:xfrm>
            <a:off x="3582988" y="1196975"/>
            <a:ext cx="2262187" cy="398463"/>
          </a:xfrm>
          <a:prstGeom prst="rightArrowCallout">
            <a:avLst>
              <a:gd name="adj1" fmla="val 25000"/>
              <a:gd name="adj2" fmla="val 25000"/>
              <a:gd name="adj3" fmla="val 94621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REVELACION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0AC061-8DDE-40AE-B884-A6C882B9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C2553A-2C4E-490F-9AC0-3E0EF4B5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DAE86B-ED03-4A2C-A589-FF8C3C2C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43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5" name="AutoShape 55"/>
          <p:cNvSpPr>
            <a:spLocks noChangeArrowheads="1"/>
          </p:cNvSpPr>
          <p:nvPr/>
        </p:nvSpPr>
        <p:spPr bwMode="auto">
          <a:xfrm>
            <a:off x="611188" y="1196975"/>
            <a:ext cx="2768600" cy="398463"/>
          </a:xfrm>
          <a:prstGeom prst="rightArrowCallout">
            <a:avLst>
              <a:gd name="adj1" fmla="val 25000"/>
              <a:gd name="adj2" fmla="val 25000"/>
              <a:gd name="adj3" fmla="val 115803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PREDESTINACION</a:t>
            </a:r>
          </a:p>
        </p:txBody>
      </p:sp>
      <p:sp>
        <p:nvSpPr>
          <p:cNvPr id="148536" name="AutoShape 56"/>
          <p:cNvSpPr>
            <a:spLocks noChangeArrowheads="1"/>
          </p:cNvSpPr>
          <p:nvPr/>
        </p:nvSpPr>
        <p:spPr bwMode="auto">
          <a:xfrm>
            <a:off x="6051550" y="1196975"/>
            <a:ext cx="2263775" cy="398463"/>
          </a:xfrm>
          <a:prstGeom prst="downArrowCallout">
            <a:avLst>
              <a:gd name="adj1" fmla="val 142032"/>
              <a:gd name="adj2" fmla="val 14203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FORMACION</a:t>
            </a:r>
          </a:p>
        </p:txBody>
      </p:sp>
      <p:sp>
        <p:nvSpPr>
          <p:cNvPr id="148537" name="AutoShape 57"/>
          <p:cNvSpPr>
            <a:spLocks noChangeArrowheads="1"/>
          </p:cNvSpPr>
          <p:nvPr/>
        </p:nvSpPr>
        <p:spPr bwMode="auto">
          <a:xfrm>
            <a:off x="6051550" y="1793875"/>
            <a:ext cx="2263775" cy="598488"/>
          </a:xfrm>
          <a:prstGeom prst="downArrowCallout">
            <a:avLst>
              <a:gd name="adj1" fmla="val 94562"/>
              <a:gd name="adj2" fmla="val 9456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Hablar con los espíritus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de las plantas</a:t>
            </a:r>
          </a:p>
        </p:txBody>
      </p:sp>
      <p:sp>
        <p:nvSpPr>
          <p:cNvPr id="148538" name="AutoShape 58"/>
          <p:cNvSpPr>
            <a:spLocks noChangeArrowheads="1"/>
          </p:cNvSpPr>
          <p:nvPr/>
        </p:nvSpPr>
        <p:spPr bwMode="auto">
          <a:xfrm>
            <a:off x="3582988" y="1196975"/>
            <a:ext cx="2262187" cy="398463"/>
          </a:xfrm>
          <a:prstGeom prst="rightArrowCallout">
            <a:avLst>
              <a:gd name="adj1" fmla="val 25000"/>
              <a:gd name="adj2" fmla="val 25000"/>
              <a:gd name="adj3" fmla="val 94621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REVELACION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F89A6D-7072-4D67-A214-A4B55F61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62A342-6727-4935-94A1-618E4345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B17D21-9EBE-48E8-A951-3E038FBB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44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5" name="AutoShape 55"/>
          <p:cNvSpPr>
            <a:spLocks noChangeArrowheads="1"/>
          </p:cNvSpPr>
          <p:nvPr/>
        </p:nvSpPr>
        <p:spPr bwMode="auto">
          <a:xfrm>
            <a:off x="611188" y="1196975"/>
            <a:ext cx="2768600" cy="398463"/>
          </a:xfrm>
          <a:prstGeom prst="rightArrowCallout">
            <a:avLst>
              <a:gd name="adj1" fmla="val 25000"/>
              <a:gd name="adj2" fmla="val 25000"/>
              <a:gd name="adj3" fmla="val 115803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PREDESTINACION</a:t>
            </a:r>
          </a:p>
        </p:txBody>
      </p:sp>
      <p:sp>
        <p:nvSpPr>
          <p:cNvPr id="148536" name="AutoShape 56"/>
          <p:cNvSpPr>
            <a:spLocks noChangeArrowheads="1"/>
          </p:cNvSpPr>
          <p:nvPr/>
        </p:nvSpPr>
        <p:spPr bwMode="auto">
          <a:xfrm>
            <a:off x="6051550" y="1196975"/>
            <a:ext cx="2263775" cy="398463"/>
          </a:xfrm>
          <a:prstGeom prst="downArrowCallout">
            <a:avLst>
              <a:gd name="adj1" fmla="val 142032"/>
              <a:gd name="adj2" fmla="val 14203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FORMACION</a:t>
            </a:r>
          </a:p>
        </p:txBody>
      </p:sp>
      <p:sp>
        <p:nvSpPr>
          <p:cNvPr id="148537" name="AutoShape 57"/>
          <p:cNvSpPr>
            <a:spLocks noChangeArrowheads="1"/>
          </p:cNvSpPr>
          <p:nvPr/>
        </p:nvSpPr>
        <p:spPr bwMode="auto">
          <a:xfrm>
            <a:off x="6051550" y="1793875"/>
            <a:ext cx="2263775" cy="598488"/>
          </a:xfrm>
          <a:prstGeom prst="downArrowCallout">
            <a:avLst>
              <a:gd name="adj1" fmla="val 94562"/>
              <a:gd name="adj2" fmla="val 9456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Hablar con los espíritus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de las plantas</a:t>
            </a:r>
          </a:p>
        </p:txBody>
      </p:sp>
      <p:sp>
        <p:nvSpPr>
          <p:cNvPr id="148538" name="AutoShape 58"/>
          <p:cNvSpPr>
            <a:spLocks noChangeArrowheads="1"/>
          </p:cNvSpPr>
          <p:nvPr/>
        </p:nvSpPr>
        <p:spPr bwMode="auto">
          <a:xfrm>
            <a:off x="3582988" y="1196975"/>
            <a:ext cx="2262187" cy="398463"/>
          </a:xfrm>
          <a:prstGeom prst="rightArrowCallout">
            <a:avLst>
              <a:gd name="adj1" fmla="val 25000"/>
              <a:gd name="adj2" fmla="val 25000"/>
              <a:gd name="adj3" fmla="val 94621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REVELACION</a:t>
            </a:r>
          </a:p>
        </p:txBody>
      </p:sp>
      <p:sp>
        <p:nvSpPr>
          <p:cNvPr id="148539" name="AutoShape 59"/>
          <p:cNvSpPr>
            <a:spLocks noChangeArrowheads="1"/>
          </p:cNvSpPr>
          <p:nvPr/>
        </p:nvSpPr>
        <p:spPr bwMode="auto">
          <a:xfrm>
            <a:off x="6053138" y="2590800"/>
            <a:ext cx="2263775" cy="596900"/>
          </a:xfrm>
          <a:prstGeom prst="downArrowCallout">
            <a:avLst>
              <a:gd name="adj1" fmla="val 94814"/>
              <a:gd name="adj2" fmla="val 94814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Curar enfermedades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naturales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759E0A-CBAA-4851-9E5A-0CBD7C2B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F2EA8B-2998-47E6-AD1D-2C82C5F5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4FFF0A-CBAC-4528-A299-60A92B39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45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5" name="AutoShape 55"/>
          <p:cNvSpPr>
            <a:spLocks noChangeArrowheads="1"/>
          </p:cNvSpPr>
          <p:nvPr/>
        </p:nvSpPr>
        <p:spPr bwMode="auto">
          <a:xfrm>
            <a:off x="611188" y="1196975"/>
            <a:ext cx="2768600" cy="398463"/>
          </a:xfrm>
          <a:prstGeom prst="rightArrowCallout">
            <a:avLst>
              <a:gd name="adj1" fmla="val 25000"/>
              <a:gd name="adj2" fmla="val 25000"/>
              <a:gd name="adj3" fmla="val 115803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PREDESTINACION</a:t>
            </a:r>
          </a:p>
        </p:txBody>
      </p:sp>
      <p:sp>
        <p:nvSpPr>
          <p:cNvPr id="148536" name="AutoShape 56"/>
          <p:cNvSpPr>
            <a:spLocks noChangeArrowheads="1"/>
          </p:cNvSpPr>
          <p:nvPr/>
        </p:nvSpPr>
        <p:spPr bwMode="auto">
          <a:xfrm>
            <a:off x="6051550" y="1196975"/>
            <a:ext cx="2263775" cy="398463"/>
          </a:xfrm>
          <a:prstGeom prst="downArrowCallout">
            <a:avLst>
              <a:gd name="adj1" fmla="val 142032"/>
              <a:gd name="adj2" fmla="val 14203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FORMACION</a:t>
            </a:r>
          </a:p>
        </p:txBody>
      </p:sp>
      <p:sp>
        <p:nvSpPr>
          <p:cNvPr id="148537" name="AutoShape 57"/>
          <p:cNvSpPr>
            <a:spLocks noChangeArrowheads="1"/>
          </p:cNvSpPr>
          <p:nvPr/>
        </p:nvSpPr>
        <p:spPr bwMode="auto">
          <a:xfrm>
            <a:off x="6051550" y="1793875"/>
            <a:ext cx="2263775" cy="598488"/>
          </a:xfrm>
          <a:prstGeom prst="downArrowCallout">
            <a:avLst>
              <a:gd name="adj1" fmla="val 94562"/>
              <a:gd name="adj2" fmla="val 9456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Hablar con los espíritus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de las plantas</a:t>
            </a:r>
          </a:p>
        </p:txBody>
      </p:sp>
      <p:sp>
        <p:nvSpPr>
          <p:cNvPr id="148538" name="AutoShape 58"/>
          <p:cNvSpPr>
            <a:spLocks noChangeArrowheads="1"/>
          </p:cNvSpPr>
          <p:nvPr/>
        </p:nvSpPr>
        <p:spPr bwMode="auto">
          <a:xfrm>
            <a:off x="3582988" y="1196975"/>
            <a:ext cx="2262187" cy="398463"/>
          </a:xfrm>
          <a:prstGeom prst="rightArrowCallout">
            <a:avLst>
              <a:gd name="adj1" fmla="val 25000"/>
              <a:gd name="adj2" fmla="val 25000"/>
              <a:gd name="adj3" fmla="val 94621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REVELACION</a:t>
            </a:r>
          </a:p>
        </p:txBody>
      </p:sp>
      <p:sp>
        <p:nvSpPr>
          <p:cNvPr id="148539" name="AutoShape 59"/>
          <p:cNvSpPr>
            <a:spLocks noChangeArrowheads="1"/>
          </p:cNvSpPr>
          <p:nvPr/>
        </p:nvSpPr>
        <p:spPr bwMode="auto">
          <a:xfrm>
            <a:off x="6053138" y="2590800"/>
            <a:ext cx="2263775" cy="596900"/>
          </a:xfrm>
          <a:prstGeom prst="downArrowCallout">
            <a:avLst>
              <a:gd name="adj1" fmla="val 94814"/>
              <a:gd name="adj2" fmla="val 94814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Curar enfermedades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naturales</a:t>
            </a:r>
          </a:p>
        </p:txBody>
      </p:sp>
      <p:sp>
        <p:nvSpPr>
          <p:cNvPr id="148540" name="AutoShape 60"/>
          <p:cNvSpPr>
            <a:spLocks noChangeArrowheads="1"/>
          </p:cNvSpPr>
          <p:nvPr/>
        </p:nvSpPr>
        <p:spPr bwMode="auto">
          <a:xfrm>
            <a:off x="6053138" y="3387725"/>
            <a:ext cx="2263775" cy="596900"/>
          </a:xfrm>
          <a:prstGeom prst="downArrowCallout">
            <a:avLst>
              <a:gd name="adj1" fmla="val 94814"/>
              <a:gd name="adj2" fmla="val 94814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Hablar con las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divinidades 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5E1393-457F-4E2A-B9D9-B1775FED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CAD6BB-F7A3-4B16-8DD5-D5D46B12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96DBAB-861E-4951-B8AA-DF4BBFAE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46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5" name="AutoShape 55"/>
          <p:cNvSpPr>
            <a:spLocks noChangeArrowheads="1"/>
          </p:cNvSpPr>
          <p:nvPr/>
        </p:nvSpPr>
        <p:spPr bwMode="auto">
          <a:xfrm>
            <a:off x="611188" y="1196975"/>
            <a:ext cx="2768600" cy="398463"/>
          </a:xfrm>
          <a:prstGeom prst="rightArrowCallout">
            <a:avLst>
              <a:gd name="adj1" fmla="val 25000"/>
              <a:gd name="adj2" fmla="val 25000"/>
              <a:gd name="adj3" fmla="val 115803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PREDESTINACION</a:t>
            </a:r>
          </a:p>
        </p:txBody>
      </p:sp>
      <p:sp>
        <p:nvSpPr>
          <p:cNvPr id="148536" name="AutoShape 56"/>
          <p:cNvSpPr>
            <a:spLocks noChangeArrowheads="1"/>
          </p:cNvSpPr>
          <p:nvPr/>
        </p:nvSpPr>
        <p:spPr bwMode="auto">
          <a:xfrm>
            <a:off x="6051550" y="1196975"/>
            <a:ext cx="2263775" cy="398463"/>
          </a:xfrm>
          <a:prstGeom prst="downArrowCallout">
            <a:avLst>
              <a:gd name="adj1" fmla="val 142032"/>
              <a:gd name="adj2" fmla="val 14203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FORMACION</a:t>
            </a:r>
          </a:p>
        </p:txBody>
      </p:sp>
      <p:sp>
        <p:nvSpPr>
          <p:cNvPr id="148537" name="AutoShape 57"/>
          <p:cNvSpPr>
            <a:spLocks noChangeArrowheads="1"/>
          </p:cNvSpPr>
          <p:nvPr/>
        </p:nvSpPr>
        <p:spPr bwMode="auto">
          <a:xfrm>
            <a:off x="6051550" y="1793875"/>
            <a:ext cx="2263775" cy="598488"/>
          </a:xfrm>
          <a:prstGeom prst="downArrowCallout">
            <a:avLst>
              <a:gd name="adj1" fmla="val 94562"/>
              <a:gd name="adj2" fmla="val 9456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Hablar con los espíritus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de las plantas</a:t>
            </a:r>
          </a:p>
        </p:txBody>
      </p:sp>
      <p:sp>
        <p:nvSpPr>
          <p:cNvPr id="148538" name="AutoShape 58"/>
          <p:cNvSpPr>
            <a:spLocks noChangeArrowheads="1"/>
          </p:cNvSpPr>
          <p:nvPr/>
        </p:nvSpPr>
        <p:spPr bwMode="auto">
          <a:xfrm>
            <a:off x="3582988" y="1196975"/>
            <a:ext cx="2262187" cy="398463"/>
          </a:xfrm>
          <a:prstGeom prst="rightArrowCallout">
            <a:avLst>
              <a:gd name="adj1" fmla="val 25000"/>
              <a:gd name="adj2" fmla="val 25000"/>
              <a:gd name="adj3" fmla="val 94621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REVELACION</a:t>
            </a:r>
          </a:p>
        </p:txBody>
      </p:sp>
      <p:sp>
        <p:nvSpPr>
          <p:cNvPr id="148539" name="AutoShape 59"/>
          <p:cNvSpPr>
            <a:spLocks noChangeArrowheads="1"/>
          </p:cNvSpPr>
          <p:nvPr/>
        </p:nvSpPr>
        <p:spPr bwMode="auto">
          <a:xfrm>
            <a:off x="6053138" y="2590800"/>
            <a:ext cx="2263775" cy="596900"/>
          </a:xfrm>
          <a:prstGeom prst="downArrowCallout">
            <a:avLst>
              <a:gd name="adj1" fmla="val 94814"/>
              <a:gd name="adj2" fmla="val 94814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Curar enfermedades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naturales</a:t>
            </a:r>
          </a:p>
        </p:txBody>
      </p:sp>
      <p:sp>
        <p:nvSpPr>
          <p:cNvPr id="148540" name="AutoShape 60"/>
          <p:cNvSpPr>
            <a:spLocks noChangeArrowheads="1"/>
          </p:cNvSpPr>
          <p:nvPr/>
        </p:nvSpPr>
        <p:spPr bwMode="auto">
          <a:xfrm>
            <a:off x="6053138" y="3387725"/>
            <a:ext cx="2263775" cy="596900"/>
          </a:xfrm>
          <a:prstGeom prst="downArrowCallout">
            <a:avLst>
              <a:gd name="adj1" fmla="val 94814"/>
              <a:gd name="adj2" fmla="val 94814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Hablar con las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divinidades </a:t>
            </a:r>
          </a:p>
        </p:txBody>
      </p:sp>
      <p:sp>
        <p:nvSpPr>
          <p:cNvPr id="148541" name="AutoShape 61"/>
          <p:cNvSpPr>
            <a:spLocks noChangeArrowheads="1"/>
          </p:cNvSpPr>
          <p:nvPr/>
        </p:nvSpPr>
        <p:spPr bwMode="auto">
          <a:xfrm>
            <a:off x="6053138" y="4183063"/>
            <a:ext cx="2263775" cy="598487"/>
          </a:xfrm>
          <a:prstGeom prst="downArrowCallout">
            <a:avLst>
              <a:gd name="adj1" fmla="val 94562"/>
              <a:gd name="adj2" fmla="val 9456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Curar enfermedades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sobrenaturales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C0489B-C3B3-4082-B19D-D40BEAE9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43D355-93C8-4CDB-91E4-E085D957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1D2574-01A4-4396-A752-B894E040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47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5" name="AutoShape 55"/>
          <p:cNvSpPr>
            <a:spLocks noChangeArrowheads="1"/>
          </p:cNvSpPr>
          <p:nvPr/>
        </p:nvSpPr>
        <p:spPr bwMode="auto">
          <a:xfrm>
            <a:off x="611188" y="1196975"/>
            <a:ext cx="2768600" cy="398463"/>
          </a:xfrm>
          <a:prstGeom prst="rightArrowCallout">
            <a:avLst>
              <a:gd name="adj1" fmla="val 25000"/>
              <a:gd name="adj2" fmla="val 25000"/>
              <a:gd name="adj3" fmla="val 115803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PREDESTINACION</a:t>
            </a:r>
          </a:p>
        </p:txBody>
      </p:sp>
      <p:sp>
        <p:nvSpPr>
          <p:cNvPr id="148536" name="AutoShape 56"/>
          <p:cNvSpPr>
            <a:spLocks noChangeArrowheads="1"/>
          </p:cNvSpPr>
          <p:nvPr/>
        </p:nvSpPr>
        <p:spPr bwMode="auto">
          <a:xfrm>
            <a:off x="6051550" y="1196975"/>
            <a:ext cx="2263775" cy="398463"/>
          </a:xfrm>
          <a:prstGeom prst="downArrowCallout">
            <a:avLst>
              <a:gd name="adj1" fmla="val 142032"/>
              <a:gd name="adj2" fmla="val 14203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FORMACION</a:t>
            </a:r>
          </a:p>
        </p:txBody>
      </p:sp>
      <p:sp>
        <p:nvSpPr>
          <p:cNvPr id="148537" name="AutoShape 57"/>
          <p:cNvSpPr>
            <a:spLocks noChangeArrowheads="1"/>
          </p:cNvSpPr>
          <p:nvPr/>
        </p:nvSpPr>
        <p:spPr bwMode="auto">
          <a:xfrm>
            <a:off x="6051550" y="1793875"/>
            <a:ext cx="2263775" cy="598488"/>
          </a:xfrm>
          <a:prstGeom prst="downArrowCallout">
            <a:avLst>
              <a:gd name="adj1" fmla="val 94562"/>
              <a:gd name="adj2" fmla="val 9456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Hablar con los espíritus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de las plantas</a:t>
            </a:r>
          </a:p>
        </p:txBody>
      </p:sp>
      <p:sp>
        <p:nvSpPr>
          <p:cNvPr id="148538" name="AutoShape 58"/>
          <p:cNvSpPr>
            <a:spLocks noChangeArrowheads="1"/>
          </p:cNvSpPr>
          <p:nvPr/>
        </p:nvSpPr>
        <p:spPr bwMode="auto">
          <a:xfrm>
            <a:off x="3582988" y="1196975"/>
            <a:ext cx="2262187" cy="398463"/>
          </a:xfrm>
          <a:prstGeom prst="rightArrowCallout">
            <a:avLst>
              <a:gd name="adj1" fmla="val 25000"/>
              <a:gd name="adj2" fmla="val 25000"/>
              <a:gd name="adj3" fmla="val 94621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REVELACION</a:t>
            </a:r>
          </a:p>
        </p:txBody>
      </p:sp>
      <p:sp>
        <p:nvSpPr>
          <p:cNvPr id="148539" name="AutoShape 59"/>
          <p:cNvSpPr>
            <a:spLocks noChangeArrowheads="1"/>
          </p:cNvSpPr>
          <p:nvPr/>
        </p:nvSpPr>
        <p:spPr bwMode="auto">
          <a:xfrm>
            <a:off x="6053138" y="2590800"/>
            <a:ext cx="2263775" cy="596900"/>
          </a:xfrm>
          <a:prstGeom prst="downArrowCallout">
            <a:avLst>
              <a:gd name="adj1" fmla="val 94814"/>
              <a:gd name="adj2" fmla="val 94814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Curar enfermedades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naturales</a:t>
            </a:r>
          </a:p>
        </p:txBody>
      </p:sp>
      <p:sp>
        <p:nvSpPr>
          <p:cNvPr id="148540" name="AutoShape 60"/>
          <p:cNvSpPr>
            <a:spLocks noChangeArrowheads="1"/>
          </p:cNvSpPr>
          <p:nvPr/>
        </p:nvSpPr>
        <p:spPr bwMode="auto">
          <a:xfrm>
            <a:off x="6053138" y="3387725"/>
            <a:ext cx="2263775" cy="596900"/>
          </a:xfrm>
          <a:prstGeom prst="downArrowCallout">
            <a:avLst>
              <a:gd name="adj1" fmla="val 94814"/>
              <a:gd name="adj2" fmla="val 94814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Hablar con las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divinidades </a:t>
            </a:r>
          </a:p>
        </p:txBody>
      </p:sp>
      <p:sp>
        <p:nvSpPr>
          <p:cNvPr id="148541" name="AutoShape 61"/>
          <p:cNvSpPr>
            <a:spLocks noChangeArrowheads="1"/>
          </p:cNvSpPr>
          <p:nvPr/>
        </p:nvSpPr>
        <p:spPr bwMode="auto">
          <a:xfrm>
            <a:off x="6053138" y="4183063"/>
            <a:ext cx="2263775" cy="598487"/>
          </a:xfrm>
          <a:prstGeom prst="downArrowCallout">
            <a:avLst>
              <a:gd name="adj1" fmla="val 94562"/>
              <a:gd name="adj2" fmla="val 94562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Curar enfermedades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sobrenaturales</a:t>
            </a:r>
          </a:p>
        </p:txBody>
      </p:sp>
      <p:sp>
        <p:nvSpPr>
          <p:cNvPr id="148542" name="AutoShape 62"/>
          <p:cNvSpPr>
            <a:spLocks noChangeArrowheads="1"/>
          </p:cNvSpPr>
          <p:nvPr/>
        </p:nvSpPr>
        <p:spPr bwMode="auto">
          <a:xfrm>
            <a:off x="6053138" y="4979988"/>
            <a:ext cx="2263775" cy="596900"/>
          </a:xfrm>
          <a:prstGeom prst="downArrowCallout">
            <a:avLst>
              <a:gd name="adj1" fmla="val 94814"/>
              <a:gd name="adj2" fmla="val 94814"/>
              <a:gd name="adj3" fmla="val 16667"/>
              <a:gd name="adj4" fmla="val 66667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Guiar espiritualmente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ES_tradnl" sz="1400" b="1">
                <a:ea typeface="Times New Roman" pitchFamily="18" charset="0"/>
                <a:cs typeface="Arial" charset="0"/>
              </a:rPr>
              <a:t>a la comunidad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2671E1-A15F-4408-9A7D-9478DD9F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E31CEC-9082-45B2-9921-49263F28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EF1E22-6101-4F98-A53B-0D908162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48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El Rayo y la iniciación del </a:t>
            </a:r>
            <a:r>
              <a:rPr lang="es-MX" sz="4400" b="1" u="sng" dirty="0" err="1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Paqo</a:t>
            </a:r>
            <a:endParaRPr lang="es-MX" sz="4400" b="1" u="sng" dirty="0">
              <a:solidFill>
                <a:srgbClr val="C0000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gency FB" panose="020B0503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69F971-867C-4D0C-ADC3-4341AE08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4C2023-F646-4DD0-B38D-72FDF66C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B54CFB-10D4-4658-ABDB-9AED33E5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49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0" y="5760000"/>
            <a:ext cx="28797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 dirty="0">
                <a:solidFill>
                  <a:srgbClr val="A50021"/>
                </a:solidFill>
                <a:latin typeface="Agency FB" panose="020B0503020202020204" pitchFamily="34" charset="0"/>
              </a:rPr>
              <a:t>Accidente/ Enfermedad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5D00E4-1D14-4ACD-BA56-A37A842B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 dirty="0"/>
              <a:t>Diciembre, 2020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CFE109-6A6D-48F8-94C1-C175C1F4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dirty="0"/>
              <a:t>Hugo E. Delgado Súmar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82B74-768B-43D6-9004-F5D01D0E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5</a:t>
            </a:fld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EE17B36-8427-410C-BE35-18CB60620FAC}"/>
              </a:ext>
            </a:extLst>
          </p:cNvPr>
          <p:cNvGrpSpPr/>
          <p:nvPr/>
        </p:nvGrpSpPr>
        <p:grpSpPr>
          <a:xfrm>
            <a:off x="-2518" y="2878000"/>
            <a:ext cx="1442381" cy="2880000"/>
            <a:chOff x="-2518" y="2878000"/>
            <a:chExt cx="1442381" cy="2880000"/>
          </a:xfrm>
        </p:grpSpPr>
        <p:pic>
          <p:nvPicPr>
            <p:cNvPr id="139277" name="Picture 13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318000"/>
              <a:ext cx="1439863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1EE6751-27EB-4D03-8559-3018765AEE4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11290" r="36409"/>
            <a:stretch/>
          </p:blipFill>
          <p:spPr>
            <a:xfrm>
              <a:off x="-2518" y="2878000"/>
              <a:ext cx="1440000" cy="14400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56327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6328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 dirty="0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pic>
        <p:nvPicPr>
          <p:cNvPr id="56326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09F2A5-FB7F-401C-BBF0-FA4D72DC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7193B7-090E-43F9-A2D4-8C935D92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DE7814-1552-4E6A-BA1D-849FFF17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50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9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57355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7356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57350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57353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7354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pic>
        <p:nvPicPr>
          <p:cNvPr id="57351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0C5615-0915-45C9-B54C-B19AE641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E10978-235F-4E4A-8120-79133DF2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9E0302-B733-4C8B-A4D5-52585581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51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3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58383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384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58374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58381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382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grpSp>
        <p:nvGrpSpPr>
          <p:cNvPr id="58375" name="Group 13"/>
          <p:cNvGrpSpPr>
            <a:grpSpLocks/>
          </p:cNvGrpSpPr>
          <p:nvPr/>
        </p:nvGrpSpPr>
        <p:grpSpPr bwMode="auto">
          <a:xfrm>
            <a:off x="5792788" y="1303338"/>
            <a:ext cx="2305050" cy="396875"/>
            <a:chOff x="3197" y="482"/>
            <a:chExt cx="1452" cy="250"/>
          </a:xfrm>
        </p:grpSpPr>
        <p:sp>
          <p:nvSpPr>
            <p:cNvPr id="58379" name="Line 14"/>
            <p:cNvSpPr>
              <a:spLocks noChangeShapeType="1"/>
            </p:cNvSpPr>
            <p:nvPr/>
          </p:nvSpPr>
          <p:spPr bwMode="auto">
            <a:xfrm>
              <a:off x="3243" y="732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380" name="Text Box 15"/>
            <p:cNvSpPr txBox="1">
              <a:spLocks noChangeArrowheads="1"/>
            </p:cNvSpPr>
            <p:nvPr/>
          </p:nvSpPr>
          <p:spPr bwMode="auto">
            <a:xfrm>
              <a:off x="3197" y="482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El aprendizaje</a:t>
              </a:r>
            </a:p>
          </p:txBody>
        </p:sp>
      </p:grpSp>
      <p:pic>
        <p:nvPicPr>
          <p:cNvPr id="58376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35" descr="bk169%20curander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7475"/>
            <a:ext cx="1209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5573F9-67A1-4EEF-9F15-1D41DED9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D6BBA7-97E3-472E-BF4D-690643BF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B0DBE3-1A36-43E1-9B5D-E68AB18A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52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7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59409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10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59398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59407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8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grpSp>
        <p:nvGrpSpPr>
          <p:cNvPr id="59399" name="Group 13"/>
          <p:cNvGrpSpPr>
            <a:grpSpLocks/>
          </p:cNvGrpSpPr>
          <p:nvPr/>
        </p:nvGrpSpPr>
        <p:grpSpPr bwMode="auto">
          <a:xfrm>
            <a:off x="5792788" y="1303338"/>
            <a:ext cx="2305050" cy="396875"/>
            <a:chOff x="3197" y="482"/>
            <a:chExt cx="1452" cy="250"/>
          </a:xfrm>
        </p:grpSpPr>
        <p:sp>
          <p:nvSpPr>
            <p:cNvPr id="59405" name="Line 14"/>
            <p:cNvSpPr>
              <a:spLocks noChangeShapeType="1"/>
            </p:cNvSpPr>
            <p:nvPr/>
          </p:nvSpPr>
          <p:spPr bwMode="auto">
            <a:xfrm>
              <a:off x="3243" y="732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6" name="Text Box 15"/>
            <p:cNvSpPr txBox="1">
              <a:spLocks noChangeArrowheads="1"/>
            </p:cNvSpPr>
            <p:nvPr/>
          </p:nvSpPr>
          <p:spPr bwMode="auto">
            <a:xfrm>
              <a:off x="3197" y="482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El aprendizaje</a:t>
              </a:r>
            </a:p>
          </p:txBody>
        </p:sp>
      </p:grp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4643438" y="2454275"/>
            <a:ext cx="0" cy="12255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3381375" y="3751263"/>
            <a:ext cx="25193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 b="1"/>
              <a:t>MUERTE RITUAL</a:t>
            </a:r>
          </a:p>
        </p:txBody>
      </p:sp>
      <p:pic>
        <p:nvPicPr>
          <p:cNvPr id="59402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35" descr="bk169%20curander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7475"/>
            <a:ext cx="1209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5663F2-6C38-4670-87F5-F5F50060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292B31-4887-4D04-A648-0D6ED2D4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321803-2B20-452F-9A4D-B94D4400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53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7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59409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10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59398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59407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8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grpSp>
        <p:nvGrpSpPr>
          <p:cNvPr id="59399" name="Group 13"/>
          <p:cNvGrpSpPr>
            <a:grpSpLocks/>
          </p:cNvGrpSpPr>
          <p:nvPr/>
        </p:nvGrpSpPr>
        <p:grpSpPr bwMode="auto">
          <a:xfrm>
            <a:off x="5792788" y="1303338"/>
            <a:ext cx="2305050" cy="396875"/>
            <a:chOff x="3197" y="482"/>
            <a:chExt cx="1452" cy="250"/>
          </a:xfrm>
        </p:grpSpPr>
        <p:sp>
          <p:nvSpPr>
            <p:cNvPr id="59405" name="Line 14"/>
            <p:cNvSpPr>
              <a:spLocks noChangeShapeType="1"/>
            </p:cNvSpPr>
            <p:nvPr/>
          </p:nvSpPr>
          <p:spPr bwMode="auto">
            <a:xfrm>
              <a:off x="3243" y="732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6" name="Text Box 15"/>
            <p:cNvSpPr txBox="1">
              <a:spLocks noChangeArrowheads="1"/>
            </p:cNvSpPr>
            <p:nvPr/>
          </p:nvSpPr>
          <p:spPr bwMode="auto">
            <a:xfrm>
              <a:off x="3197" y="482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El aprendizaje</a:t>
              </a:r>
            </a:p>
          </p:txBody>
        </p:sp>
      </p:grp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4643438" y="2454275"/>
            <a:ext cx="0" cy="12255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3381375" y="3751263"/>
            <a:ext cx="25193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 b="1"/>
              <a:t>MUERTE RITUAL</a:t>
            </a:r>
          </a:p>
        </p:txBody>
      </p:sp>
      <p:pic>
        <p:nvPicPr>
          <p:cNvPr id="59402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35" descr="bk169%20curander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7475"/>
            <a:ext cx="1209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5663F2-6C38-4670-87F5-F5F50060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292B31-4887-4D04-A648-0D6ED2D4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321803-2B20-452F-9A4D-B94D4400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54</a:t>
            </a:fld>
            <a:endParaRPr lang="es-MX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A50182-1D15-4C4D-947D-5B3D170D01E8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4100513"/>
            <a:ext cx="2809875" cy="768350"/>
            <a:chOff x="3650" y="2244"/>
            <a:chExt cx="1770" cy="484"/>
          </a:xfrm>
        </p:grpSpPr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7887793C-3F27-475C-AE25-9ACEBBE65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0" y="2478"/>
              <a:ext cx="17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Ayudante de un Paqo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B5C40C-542F-4600-962E-AC4FF80B6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2244"/>
              <a:ext cx="1700" cy="460"/>
              <a:chOff x="3651" y="2244"/>
              <a:chExt cx="1700" cy="460"/>
            </a:xfrm>
          </p:grpSpPr>
          <p:sp>
            <p:nvSpPr>
              <p:cNvPr id="22" name="Line 21">
                <a:extLst>
                  <a:ext uri="{FF2B5EF4-FFF2-40B4-BE49-F238E27FC236}">
                    <a16:creationId xmlns:a16="http://schemas.microsoft.com/office/drawing/2014/main" id="{8CEF36B2-4B64-4D0E-A21E-F3CE3095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C339DAE4-6961-4574-9A98-5E4FE24CC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794501"/>
      </p:ext>
    </p:extLst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7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59409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10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59398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59407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8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grpSp>
        <p:nvGrpSpPr>
          <p:cNvPr id="59399" name="Group 13"/>
          <p:cNvGrpSpPr>
            <a:grpSpLocks/>
          </p:cNvGrpSpPr>
          <p:nvPr/>
        </p:nvGrpSpPr>
        <p:grpSpPr bwMode="auto">
          <a:xfrm>
            <a:off x="5792788" y="1303338"/>
            <a:ext cx="2305050" cy="396875"/>
            <a:chOff x="3197" y="482"/>
            <a:chExt cx="1452" cy="250"/>
          </a:xfrm>
        </p:grpSpPr>
        <p:sp>
          <p:nvSpPr>
            <p:cNvPr id="59405" name="Line 14"/>
            <p:cNvSpPr>
              <a:spLocks noChangeShapeType="1"/>
            </p:cNvSpPr>
            <p:nvPr/>
          </p:nvSpPr>
          <p:spPr bwMode="auto">
            <a:xfrm>
              <a:off x="3243" y="732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6" name="Text Box 15"/>
            <p:cNvSpPr txBox="1">
              <a:spLocks noChangeArrowheads="1"/>
            </p:cNvSpPr>
            <p:nvPr/>
          </p:nvSpPr>
          <p:spPr bwMode="auto">
            <a:xfrm>
              <a:off x="3197" y="482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El aprendizaje</a:t>
              </a:r>
            </a:p>
          </p:txBody>
        </p:sp>
      </p:grp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4643438" y="2454275"/>
            <a:ext cx="0" cy="12255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3381375" y="3751263"/>
            <a:ext cx="25193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 b="1"/>
              <a:t>MUERTE RITUAL</a:t>
            </a:r>
          </a:p>
        </p:txBody>
      </p:sp>
      <p:pic>
        <p:nvPicPr>
          <p:cNvPr id="59402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35" descr="bk169%20curander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7475"/>
            <a:ext cx="1209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5663F2-6C38-4670-87F5-F5F50060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292B31-4887-4D04-A648-0D6ED2D4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321803-2B20-452F-9A4D-B94D4400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55</a:t>
            </a:fld>
            <a:endParaRPr lang="es-MX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A50182-1D15-4C4D-947D-5B3D170D01E8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4100513"/>
            <a:ext cx="2809875" cy="768350"/>
            <a:chOff x="3650" y="2244"/>
            <a:chExt cx="1770" cy="484"/>
          </a:xfrm>
        </p:grpSpPr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7887793C-3F27-475C-AE25-9ACEBBE65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0" y="2478"/>
              <a:ext cx="17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Ayudante de un Paqo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B5C40C-542F-4600-962E-AC4FF80B6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2244"/>
              <a:ext cx="1700" cy="460"/>
              <a:chOff x="3651" y="2244"/>
              <a:chExt cx="1700" cy="460"/>
            </a:xfrm>
          </p:grpSpPr>
          <p:sp>
            <p:nvSpPr>
              <p:cNvPr id="22" name="Line 21">
                <a:extLst>
                  <a:ext uri="{FF2B5EF4-FFF2-40B4-BE49-F238E27FC236}">
                    <a16:creationId xmlns:a16="http://schemas.microsoft.com/office/drawing/2014/main" id="{8CEF36B2-4B64-4D0E-A21E-F3CE3095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C339DAE4-6961-4574-9A98-5E4FE24CC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A53021-C958-47C8-ABE0-4AEC4634E580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4100513"/>
            <a:ext cx="2768600" cy="1487487"/>
            <a:chOff x="3152" y="2244"/>
            <a:chExt cx="1744" cy="937"/>
          </a:xfrm>
        </p:grpSpPr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92A56C4A-625F-4DB2-A8E0-579A981DC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931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 dirty="0">
                  <a:solidFill>
                    <a:schemeClr val="accent4">
                      <a:lumMod val="10000"/>
                    </a:schemeClr>
                  </a:solidFill>
                </a:rPr>
                <a:t>Enfermedad grave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C76A1FE-6ABC-4893-ADEA-6EAA31BFA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6" y="2244"/>
              <a:ext cx="1700" cy="920"/>
              <a:chOff x="3651" y="2244"/>
              <a:chExt cx="1700" cy="460"/>
            </a:xfrm>
          </p:grpSpPr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764EEA95-800C-4A3F-B15E-AA7B06F5B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E9B84F92-C896-4984-A254-1D2DCAD29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9605822"/>
      </p:ext>
    </p:extLst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7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59409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10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59398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59407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8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grpSp>
        <p:nvGrpSpPr>
          <p:cNvPr id="59399" name="Group 13"/>
          <p:cNvGrpSpPr>
            <a:grpSpLocks/>
          </p:cNvGrpSpPr>
          <p:nvPr/>
        </p:nvGrpSpPr>
        <p:grpSpPr bwMode="auto">
          <a:xfrm>
            <a:off x="5792788" y="1303338"/>
            <a:ext cx="2305050" cy="396875"/>
            <a:chOff x="3197" y="482"/>
            <a:chExt cx="1452" cy="250"/>
          </a:xfrm>
        </p:grpSpPr>
        <p:sp>
          <p:nvSpPr>
            <p:cNvPr id="59405" name="Line 14"/>
            <p:cNvSpPr>
              <a:spLocks noChangeShapeType="1"/>
            </p:cNvSpPr>
            <p:nvPr/>
          </p:nvSpPr>
          <p:spPr bwMode="auto">
            <a:xfrm>
              <a:off x="3243" y="732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6" name="Text Box 15"/>
            <p:cNvSpPr txBox="1">
              <a:spLocks noChangeArrowheads="1"/>
            </p:cNvSpPr>
            <p:nvPr/>
          </p:nvSpPr>
          <p:spPr bwMode="auto">
            <a:xfrm>
              <a:off x="3197" y="482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El aprendizaje</a:t>
              </a:r>
            </a:p>
          </p:txBody>
        </p:sp>
      </p:grp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4643438" y="2454275"/>
            <a:ext cx="0" cy="12255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3381375" y="3751263"/>
            <a:ext cx="25193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 b="1"/>
              <a:t>MUERTE RITUAL</a:t>
            </a:r>
          </a:p>
        </p:txBody>
      </p:sp>
      <p:pic>
        <p:nvPicPr>
          <p:cNvPr id="59402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35" descr="bk169%20curander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7475"/>
            <a:ext cx="1209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5663F2-6C38-4670-87F5-F5F50060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292B31-4887-4D04-A648-0D6ED2D4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321803-2B20-452F-9A4D-B94D4400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56</a:t>
            </a:fld>
            <a:endParaRPr lang="es-MX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A50182-1D15-4C4D-947D-5B3D170D01E8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4100513"/>
            <a:ext cx="2809875" cy="768350"/>
            <a:chOff x="3650" y="2244"/>
            <a:chExt cx="1770" cy="484"/>
          </a:xfrm>
        </p:grpSpPr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7887793C-3F27-475C-AE25-9ACEBBE65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0" y="2478"/>
              <a:ext cx="17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Ayudante de un Paqo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B5C40C-542F-4600-962E-AC4FF80B6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2244"/>
              <a:ext cx="1700" cy="460"/>
              <a:chOff x="3651" y="2244"/>
              <a:chExt cx="1700" cy="460"/>
            </a:xfrm>
          </p:grpSpPr>
          <p:sp>
            <p:nvSpPr>
              <p:cNvPr id="22" name="Line 21">
                <a:extLst>
                  <a:ext uri="{FF2B5EF4-FFF2-40B4-BE49-F238E27FC236}">
                    <a16:creationId xmlns:a16="http://schemas.microsoft.com/office/drawing/2014/main" id="{8CEF36B2-4B64-4D0E-A21E-F3CE3095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C339DAE4-6961-4574-9A98-5E4FE24CC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A53021-C958-47C8-ABE0-4AEC4634E580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4100513"/>
            <a:ext cx="2768600" cy="1487487"/>
            <a:chOff x="3152" y="2244"/>
            <a:chExt cx="1744" cy="937"/>
          </a:xfrm>
        </p:grpSpPr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92A56C4A-625F-4DB2-A8E0-579A981DC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931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 dirty="0">
                  <a:solidFill>
                    <a:schemeClr val="accent4">
                      <a:lumMod val="10000"/>
                    </a:schemeClr>
                  </a:solidFill>
                </a:rPr>
                <a:t>Enfermedad grave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C76A1FE-6ABC-4893-ADEA-6EAA31BFA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6" y="2244"/>
              <a:ext cx="1700" cy="920"/>
              <a:chOff x="3651" y="2244"/>
              <a:chExt cx="1700" cy="460"/>
            </a:xfrm>
          </p:grpSpPr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764EEA95-800C-4A3F-B15E-AA7B06F5B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E9B84F92-C896-4984-A254-1D2DCAD29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440308-9346-4D77-B35B-BE5E7894BD29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4100513"/>
            <a:ext cx="2768600" cy="2208212"/>
            <a:chOff x="2699" y="2244"/>
            <a:chExt cx="1744" cy="1391"/>
          </a:xfrm>
        </p:grpSpPr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928F7DC3-9F08-4EAD-9A7B-62F64D1B1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385"/>
              <a:ext cx="14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Plenitud mística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D71507D-BEF0-45C3-83DD-632BB1901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" y="2244"/>
              <a:ext cx="1700" cy="1381"/>
              <a:chOff x="3651" y="2244"/>
              <a:chExt cx="1700" cy="460"/>
            </a:xfrm>
          </p:grpSpPr>
          <p:sp>
            <p:nvSpPr>
              <p:cNvPr id="32" name="Line 31">
                <a:extLst>
                  <a:ext uri="{FF2B5EF4-FFF2-40B4-BE49-F238E27FC236}">
                    <a16:creationId xmlns:a16="http://schemas.microsoft.com/office/drawing/2014/main" id="{655A62E7-9426-4DD8-8878-054C8B739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3" name="Line 32">
                <a:extLst>
                  <a:ext uri="{FF2B5EF4-FFF2-40B4-BE49-F238E27FC236}">
                    <a16:creationId xmlns:a16="http://schemas.microsoft.com/office/drawing/2014/main" id="{EEABBC38-4DAB-45A7-A4F0-177FA48F0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288048"/>
      </p:ext>
    </p:extLst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7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59409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10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59398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59407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8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grpSp>
        <p:nvGrpSpPr>
          <p:cNvPr id="59399" name="Group 13"/>
          <p:cNvGrpSpPr>
            <a:grpSpLocks/>
          </p:cNvGrpSpPr>
          <p:nvPr/>
        </p:nvGrpSpPr>
        <p:grpSpPr bwMode="auto">
          <a:xfrm>
            <a:off x="5792788" y="1303338"/>
            <a:ext cx="2305050" cy="396875"/>
            <a:chOff x="3197" y="482"/>
            <a:chExt cx="1452" cy="250"/>
          </a:xfrm>
        </p:grpSpPr>
        <p:sp>
          <p:nvSpPr>
            <p:cNvPr id="59405" name="Line 14"/>
            <p:cNvSpPr>
              <a:spLocks noChangeShapeType="1"/>
            </p:cNvSpPr>
            <p:nvPr/>
          </p:nvSpPr>
          <p:spPr bwMode="auto">
            <a:xfrm>
              <a:off x="3243" y="732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6" name="Text Box 15"/>
            <p:cNvSpPr txBox="1">
              <a:spLocks noChangeArrowheads="1"/>
            </p:cNvSpPr>
            <p:nvPr/>
          </p:nvSpPr>
          <p:spPr bwMode="auto">
            <a:xfrm>
              <a:off x="3197" y="482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El aprendizaje</a:t>
              </a:r>
            </a:p>
          </p:txBody>
        </p:sp>
      </p:grp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4643438" y="2454275"/>
            <a:ext cx="0" cy="12255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3381375" y="3751263"/>
            <a:ext cx="25193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 b="1"/>
              <a:t>MUERTE RITUAL</a:t>
            </a:r>
          </a:p>
        </p:txBody>
      </p:sp>
      <p:pic>
        <p:nvPicPr>
          <p:cNvPr id="59402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35" descr="bk169%20curander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7475"/>
            <a:ext cx="1209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5663F2-6C38-4670-87F5-F5F50060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292B31-4887-4D04-A648-0D6ED2D4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321803-2B20-452F-9A4D-B94D4400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57</a:t>
            </a:fld>
            <a:endParaRPr lang="es-MX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A50182-1D15-4C4D-947D-5B3D170D01E8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4100513"/>
            <a:ext cx="2809875" cy="768350"/>
            <a:chOff x="3650" y="2244"/>
            <a:chExt cx="1770" cy="484"/>
          </a:xfrm>
        </p:grpSpPr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7887793C-3F27-475C-AE25-9ACEBBE65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0" y="2478"/>
              <a:ext cx="17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Ayudante de un Paqo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B5C40C-542F-4600-962E-AC4FF80B6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2244"/>
              <a:ext cx="1700" cy="460"/>
              <a:chOff x="3651" y="2244"/>
              <a:chExt cx="1700" cy="460"/>
            </a:xfrm>
          </p:grpSpPr>
          <p:sp>
            <p:nvSpPr>
              <p:cNvPr id="22" name="Line 21">
                <a:extLst>
                  <a:ext uri="{FF2B5EF4-FFF2-40B4-BE49-F238E27FC236}">
                    <a16:creationId xmlns:a16="http://schemas.microsoft.com/office/drawing/2014/main" id="{8CEF36B2-4B64-4D0E-A21E-F3CE3095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C339DAE4-6961-4574-9A98-5E4FE24CC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A53021-C958-47C8-ABE0-4AEC4634E580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4100513"/>
            <a:ext cx="2768600" cy="1487487"/>
            <a:chOff x="3152" y="2244"/>
            <a:chExt cx="1744" cy="937"/>
          </a:xfrm>
        </p:grpSpPr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92A56C4A-625F-4DB2-A8E0-579A981DC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931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 dirty="0">
                  <a:solidFill>
                    <a:schemeClr val="accent4">
                      <a:lumMod val="10000"/>
                    </a:schemeClr>
                  </a:solidFill>
                </a:rPr>
                <a:t>Enfermedad grave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C76A1FE-6ABC-4893-ADEA-6EAA31BFA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6" y="2244"/>
              <a:ext cx="1700" cy="920"/>
              <a:chOff x="3651" y="2244"/>
              <a:chExt cx="1700" cy="460"/>
            </a:xfrm>
          </p:grpSpPr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764EEA95-800C-4A3F-B15E-AA7B06F5B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E9B84F92-C896-4984-A254-1D2DCAD29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440308-9346-4D77-B35B-BE5E7894BD29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4100513"/>
            <a:ext cx="2768600" cy="2208212"/>
            <a:chOff x="2699" y="2244"/>
            <a:chExt cx="1744" cy="1391"/>
          </a:xfrm>
        </p:grpSpPr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928F7DC3-9F08-4EAD-9A7B-62F64D1B1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385"/>
              <a:ext cx="14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Plenitud mística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D71507D-BEF0-45C3-83DD-632BB1901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" y="2244"/>
              <a:ext cx="1700" cy="1381"/>
              <a:chOff x="3651" y="2244"/>
              <a:chExt cx="1700" cy="460"/>
            </a:xfrm>
          </p:grpSpPr>
          <p:sp>
            <p:nvSpPr>
              <p:cNvPr id="32" name="Line 31">
                <a:extLst>
                  <a:ext uri="{FF2B5EF4-FFF2-40B4-BE49-F238E27FC236}">
                    <a16:creationId xmlns:a16="http://schemas.microsoft.com/office/drawing/2014/main" id="{655A62E7-9426-4DD8-8878-054C8B739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3" name="Line 32">
                <a:extLst>
                  <a:ext uri="{FF2B5EF4-FFF2-40B4-BE49-F238E27FC236}">
                    <a16:creationId xmlns:a16="http://schemas.microsoft.com/office/drawing/2014/main" id="{EEABBC38-4DAB-45A7-A4F0-177FA48F0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34" name="Group 36">
            <a:extLst>
              <a:ext uri="{FF2B5EF4-FFF2-40B4-BE49-F238E27FC236}">
                <a16:creationId xmlns:a16="http://schemas.microsoft.com/office/drawing/2014/main" id="{E4F5E923-29CA-4208-92DC-B86EF6B681D1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4076700"/>
            <a:ext cx="3241675" cy="768350"/>
            <a:chOff x="203" y="2568"/>
            <a:chExt cx="2042" cy="484"/>
          </a:xfrm>
        </p:grpSpPr>
        <p:sp>
          <p:nvSpPr>
            <p:cNvPr id="35" name="Text Box 37">
              <a:extLst>
                <a:ext uri="{FF2B5EF4-FFF2-40B4-BE49-F238E27FC236}">
                  <a16:creationId xmlns:a16="http://schemas.microsoft.com/office/drawing/2014/main" id="{D8145AC3-EB1D-4AB4-BD73-25AA2E44C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03" y="2802"/>
              <a:ext cx="20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Espíritus de los muertos</a:t>
              </a:r>
            </a:p>
          </p:txBody>
        </p:sp>
        <p:grpSp>
          <p:nvGrpSpPr>
            <p:cNvPr id="36" name="Group 38">
              <a:extLst>
                <a:ext uri="{FF2B5EF4-FFF2-40B4-BE49-F238E27FC236}">
                  <a16:creationId xmlns:a16="http://schemas.microsoft.com/office/drawing/2014/main" id="{558FF0F8-2B21-4E8E-BB28-2BB7EA50E50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99" y="2568"/>
              <a:ext cx="1700" cy="460"/>
              <a:chOff x="3651" y="2244"/>
              <a:chExt cx="1700" cy="460"/>
            </a:xfrm>
          </p:grpSpPr>
          <p:sp>
            <p:nvSpPr>
              <p:cNvPr id="37" name="Line 39">
                <a:extLst>
                  <a:ext uri="{FF2B5EF4-FFF2-40B4-BE49-F238E27FC236}">
                    <a16:creationId xmlns:a16="http://schemas.microsoft.com/office/drawing/2014/main" id="{A58E997A-385F-4914-9C73-F6172817F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8" name="Line 40">
                <a:extLst>
                  <a:ext uri="{FF2B5EF4-FFF2-40B4-BE49-F238E27FC236}">
                    <a16:creationId xmlns:a16="http://schemas.microsoft.com/office/drawing/2014/main" id="{41147919-D6CF-40D4-9FB8-05DA47757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6964682"/>
      </p:ext>
    </p:extLst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7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59409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10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59398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59407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8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grpSp>
        <p:nvGrpSpPr>
          <p:cNvPr id="59399" name="Group 13"/>
          <p:cNvGrpSpPr>
            <a:grpSpLocks/>
          </p:cNvGrpSpPr>
          <p:nvPr/>
        </p:nvGrpSpPr>
        <p:grpSpPr bwMode="auto">
          <a:xfrm>
            <a:off x="5792788" y="1303338"/>
            <a:ext cx="2305050" cy="396875"/>
            <a:chOff x="3197" y="482"/>
            <a:chExt cx="1452" cy="250"/>
          </a:xfrm>
        </p:grpSpPr>
        <p:sp>
          <p:nvSpPr>
            <p:cNvPr id="59405" name="Line 14"/>
            <p:cNvSpPr>
              <a:spLocks noChangeShapeType="1"/>
            </p:cNvSpPr>
            <p:nvPr/>
          </p:nvSpPr>
          <p:spPr bwMode="auto">
            <a:xfrm>
              <a:off x="3243" y="732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6" name="Text Box 15"/>
            <p:cNvSpPr txBox="1">
              <a:spLocks noChangeArrowheads="1"/>
            </p:cNvSpPr>
            <p:nvPr/>
          </p:nvSpPr>
          <p:spPr bwMode="auto">
            <a:xfrm>
              <a:off x="3197" y="482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El aprendizaje</a:t>
              </a:r>
            </a:p>
          </p:txBody>
        </p:sp>
      </p:grp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4643438" y="2454275"/>
            <a:ext cx="0" cy="12255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3381375" y="3751263"/>
            <a:ext cx="25193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 b="1"/>
              <a:t>MUERTE RITUAL</a:t>
            </a:r>
          </a:p>
        </p:txBody>
      </p:sp>
      <p:pic>
        <p:nvPicPr>
          <p:cNvPr id="59402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35" descr="bk169%20curander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7475"/>
            <a:ext cx="1209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5663F2-6C38-4670-87F5-F5F50060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292B31-4887-4D04-A648-0D6ED2D4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321803-2B20-452F-9A4D-B94D4400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58</a:t>
            </a:fld>
            <a:endParaRPr lang="es-MX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A50182-1D15-4C4D-947D-5B3D170D01E8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4100513"/>
            <a:ext cx="2809875" cy="768350"/>
            <a:chOff x="3650" y="2244"/>
            <a:chExt cx="1770" cy="484"/>
          </a:xfrm>
        </p:grpSpPr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7887793C-3F27-475C-AE25-9ACEBBE65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0" y="2478"/>
              <a:ext cx="17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Ayudante de un Paqo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B5C40C-542F-4600-962E-AC4FF80B6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2244"/>
              <a:ext cx="1700" cy="460"/>
              <a:chOff x="3651" y="2244"/>
              <a:chExt cx="1700" cy="460"/>
            </a:xfrm>
          </p:grpSpPr>
          <p:sp>
            <p:nvSpPr>
              <p:cNvPr id="22" name="Line 21">
                <a:extLst>
                  <a:ext uri="{FF2B5EF4-FFF2-40B4-BE49-F238E27FC236}">
                    <a16:creationId xmlns:a16="http://schemas.microsoft.com/office/drawing/2014/main" id="{8CEF36B2-4B64-4D0E-A21E-F3CE3095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C339DAE4-6961-4574-9A98-5E4FE24CC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A53021-C958-47C8-ABE0-4AEC4634E580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4100513"/>
            <a:ext cx="2768600" cy="1487487"/>
            <a:chOff x="3152" y="2244"/>
            <a:chExt cx="1744" cy="937"/>
          </a:xfrm>
        </p:grpSpPr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92A56C4A-625F-4DB2-A8E0-579A981DC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931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 dirty="0">
                  <a:solidFill>
                    <a:schemeClr val="accent4">
                      <a:lumMod val="10000"/>
                    </a:schemeClr>
                  </a:solidFill>
                </a:rPr>
                <a:t>Enfermedad grave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C76A1FE-6ABC-4893-ADEA-6EAA31BFA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6" y="2244"/>
              <a:ext cx="1700" cy="920"/>
              <a:chOff x="3651" y="2244"/>
              <a:chExt cx="1700" cy="460"/>
            </a:xfrm>
          </p:grpSpPr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764EEA95-800C-4A3F-B15E-AA7B06F5B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E9B84F92-C896-4984-A254-1D2DCAD29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440308-9346-4D77-B35B-BE5E7894BD29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4100513"/>
            <a:ext cx="2768600" cy="2208212"/>
            <a:chOff x="2699" y="2244"/>
            <a:chExt cx="1744" cy="1391"/>
          </a:xfrm>
        </p:grpSpPr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928F7DC3-9F08-4EAD-9A7B-62F64D1B1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385"/>
              <a:ext cx="14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Plenitud mística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D71507D-BEF0-45C3-83DD-632BB1901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" y="2244"/>
              <a:ext cx="1700" cy="1381"/>
              <a:chOff x="3651" y="2244"/>
              <a:chExt cx="1700" cy="460"/>
            </a:xfrm>
          </p:grpSpPr>
          <p:sp>
            <p:nvSpPr>
              <p:cNvPr id="32" name="Line 31">
                <a:extLst>
                  <a:ext uri="{FF2B5EF4-FFF2-40B4-BE49-F238E27FC236}">
                    <a16:creationId xmlns:a16="http://schemas.microsoft.com/office/drawing/2014/main" id="{655A62E7-9426-4DD8-8878-054C8B739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3" name="Line 32">
                <a:extLst>
                  <a:ext uri="{FF2B5EF4-FFF2-40B4-BE49-F238E27FC236}">
                    <a16:creationId xmlns:a16="http://schemas.microsoft.com/office/drawing/2014/main" id="{EEABBC38-4DAB-45A7-A4F0-177FA48F0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34" name="Group 36">
            <a:extLst>
              <a:ext uri="{FF2B5EF4-FFF2-40B4-BE49-F238E27FC236}">
                <a16:creationId xmlns:a16="http://schemas.microsoft.com/office/drawing/2014/main" id="{E4F5E923-29CA-4208-92DC-B86EF6B681D1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4076700"/>
            <a:ext cx="3241675" cy="768350"/>
            <a:chOff x="203" y="2568"/>
            <a:chExt cx="2042" cy="484"/>
          </a:xfrm>
        </p:grpSpPr>
        <p:sp>
          <p:nvSpPr>
            <p:cNvPr id="35" name="Text Box 37">
              <a:extLst>
                <a:ext uri="{FF2B5EF4-FFF2-40B4-BE49-F238E27FC236}">
                  <a16:creationId xmlns:a16="http://schemas.microsoft.com/office/drawing/2014/main" id="{D8145AC3-EB1D-4AB4-BD73-25AA2E44C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03" y="2802"/>
              <a:ext cx="20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Espíritus de los muertos</a:t>
              </a:r>
            </a:p>
          </p:txBody>
        </p:sp>
        <p:grpSp>
          <p:nvGrpSpPr>
            <p:cNvPr id="36" name="Group 38">
              <a:extLst>
                <a:ext uri="{FF2B5EF4-FFF2-40B4-BE49-F238E27FC236}">
                  <a16:creationId xmlns:a16="http://schemas.microsoft.com/office/drawing/2014/main" id="{558FF0F8-2B21-4E8E-BB28-2BB7EA50E50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99" y="2568"/>
              <a:ext cx="1700" cy="460"/>
              <a:chOff x="3651" y="2244"/>
              <a:chExt cx="1700" cy="460"/>
            </a:xfrm>
          </p:grpSpPr>
          <p:sp>
            <p:nvSpPr>
              <p:cNvPr id="37" name="Line 39">
                <a:extLst>
                  <a:ext uri="{FF2B5EF4-FFF2-40B4-BE49-F238E27FC236}">
                    <a16:creationId xmlns:a16="http://schemas.microsoft.com/office/drawing/2014/main" id="{A58E997A-385F-4914-9C73-F6172817F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8" name="Line 40">
                <a:extLst>
                  <a:ext uri="{FF2B5EF4-FFF2-40B4-BE49-F238E27FC236}">
                    <a16:creationId xmlns:a16="http://schemas.microsoft.com/office/drawing/2014/main" id="{41147919-D6CF-40D4-9FB8-05DA47757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39" name="Group 41">
            <a:extLst>
              <a:ext uri="{FF2B5EF4-FFF2-40B4-BE49-F238E27FC236}">
                <a16:creationId xmlns:a16="http://schemas.microsoft.com/office/drawing/2014/main" id="{76547E41-1C07-4AC4-BF54-BA774B0EC9D7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4076700"/>
            <a:ext cx="3416300" cy="1487488"/>
            <a:chOff x="410" y="2568"/>
            <a:chExt cx="2152" cy="937"/>
          </a:xfrm>
        </p:grpSpPr>
        <p:sp>
          <p:nvSpPr>
            <p:cNvPr id="40" name="Text Box 42">
              <a:extLst>
                <a:ext uri="{FF2B5EF4-FFF2-40B4-BE49-F238E27FC236}">
                  <a16:creationId xmlns:a16="http://schemas.microsoft.com/office/drawing/2014/main" id="{8FDDF938-0372-4C4B-A93C-6178D1BC0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10" y="3255"/>
              <a:ext cx="2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Espíritus de la Naturaleza</a:t>
              </a:r>
            </a:p>
          </p:txBody>
        </p:sp>
        <p:grpSp>
          <p:nvGrpSpPr>
            <p:cNvPr id="41" name="Group 43">
              <a:extLst>
                <a:ext uri="{FF2B5EF4-FFF2-40B4-BE49-F238E27FC236}">
                  <a16:creationId xmlns:a16="http://schemas.microsoft.com/office/drawing/2014/main" id="{F18AB391-8DD2-4BFA-BB79-6E49D0C60C9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15" y="2568"/>
              <a:ext cx="1700" cy="920"/>
              <a:chOff x="3651" y="2244"/>
              <a:chExt cx="1700" cy="460"/>
            </a:xfrm>
          </p:grpSpPr>
          <p:sp>
            <p:nvSpPr>
              <p:cNvPr id="42" name="Line 44">
                <a:extLst>
                  <a:ext uri="{FF2B5EF4-FFF2-40B4-BE49-F238E27FC236}">
                    <a16:creationId xmlns:a16="http://schemas.microsoft.com/office/drawing/2014/main" id="{D8082656-896B-4187-B862-EC1D9B927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3" name="Line 45">
                <a:extLst>
                  <a:ext uri="{FF2B5EF4-FFF2-40B4-BE49-F238E27FC236}">
                    <a16:creationId xmlns:a16="http://schemas.microsoft.com/office/drawing/2014/main" id="{9A10369F-07D2-4BCF-89A5-62DE86CE0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8603090"/>
      </p:ext>
    </p:extLst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7" name="Group 7"/>
          <p:cNvGrpSpPr>
            <a:grpSpLocks/>
          </p:cNvGrpSpPr>
          <p:nvPr/>
        </p:nvGrpSpPr>
        <p:grpSpPr bwMode="auto">
          <a:xfrm>
            <a:off x="1331913" y="2743200"/>
            <a:ext cx="2519362" cy="396875"/>
            <a:chOff x="839" y="1389"/>
            <a:chExt cx="1587" cy="250"/>
          </a:xfrm>
        </p:grpSpPr>
        <p:sp>
          <p:nvSpPr>
            <p:cNvPr id="59409" name="Line 8"/>
            <p:cNvSpPr>
              <a:spLocks noChangeShapeType="1"/>
            </p:cNvSpPr>
            <p:nvPr/>
          </p:nvSpPr>
          <p:spPr bwMode="auto">
            <a:xfrm>
              <a:off x="884" y="1638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10" name="Text Box 9"/>
            <p:cNvSpPr txBox="1">
              <a:spLocks noChangeArrowheads="1"/>
            </p:cNvSpPr>
            <p:nvPr/>
          </p:nvSpPr>
          <p:spPr bwMode="auto">
            <a:xfrm>
              <a:off x="839" y="1389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predestinación</a:t>
              </a:r>
            </a:p>
          </p:txBody>
        </p:sp>
      </p:grpSp>
      <p:grpSp>
        <p:nvGrpSpPr>
          <p:cNvPr id="59398" name="Group 10"/>
          <p:cNvGrpSpPr>
            <a:grpSpLocks/>
          </p:cNvGrpSpPr>
          <p:nvPr/>
        </p:nvGrpSpPr>
        <p:grpSpPr bwMode="auto">
          <a:xfrm>
            <a:off x="3562350" y="2024063"/>
            <a:ext cx="2305050" cy="396875"/>
            <a:chOff x="2199" y="936"/>
            <a:chExt cx="1452" cy="250"/>
          </a:xfrm>
        </p:grpSpPr>
        <p:sp>
          <p:nvSpPr>
            <p:cNvPr id="59407" name="Line 11"/>
            <p:cNvSpPr>
              <a:spLocks noChangeShapeType="1"/>
            </p:cNvSpPr>
            <p:nvPr/>
          </p:nvSpPr>
          <p:spPr bwMode="auto">
            <a:xfrm>
              <a:off x="2245" y="1186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8" name="Text Box 12"/>
            <p:cNvSpPr txBox="1">
              <a:spLocks noChangeArrowheads="1"/>
            </p:cNvSpPr>
            <p:nvPr/>
          </p:nvSpPr>
          <p:spPr bwMode="auto">
            <a:xfrm>
              <a:off x="2199" y="936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La señal</a:t>
              </a:r>
            </a:p>
          </p:txBody>
        </p:sp>
      </p:grpSp>
      <p:grpSp>
        <p:nvGrpSpPr>
          <p:cNvPr id="59399" name="Group 13"/>
          <p:cNvGrpSpPr>
            <a:grpSpLocks/>
          </p:cNvGrpSpPr>
          <p:nvPr/>
        </p:nvGrpSpPr>
        <p:grpSpPr bwMode="auto">
          <a:xfrm>
            <a:off x="5792788" y="1303338"/>
            <a:ext cx="2305050" cy="396875"/>
            <a:chOff x="3197" y="482"/>
            <a:chExt cx="1452" cy="250"/>
          </a:xfrm>
        </p:grpSpPr>
        <p:sp>
          <p:nvSpPr>
            <p:cNvPr id="59405" name="Line 14"/>
            <p:cNvSpPr>
              <a:spLocks noChangeShapeType="1"/>
            </p:cNvSpPr>
            <p:nvPr/>
          </p:nvSpPr>
          <p:spPr bwMode="auto">
            <a:xfrm>
              <a:off x="3243" y="732"/>
              <a:ext cx="140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06" name="Text Box 15"/>
            <p:cNvSpPr txBox="1">
              <a:spLocks noChangeArrowheads="1"/>
            </p:cNvSpPr>
            <p:nvPr/>
          </p:nvSpPr>
          <p:spPr bwMode="auto">
            <a:xfrm>
              <a:off x="3197" y="482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000" b="1">
                  <a:solidFill>
                    <a:srgbClr val="FF9900"/>
                  </a:solidFill>
                </a:rPr>
                <a:t>El aprendizaje</a:t>
              </a:r>
            </a:p>
          </p:txBody>
        </p:sp>
      </p:grp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4643438" y="2454275"/>
            <a:ext cx="0" cy="12255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3381375" y="3751263"/>
            <a:ext cx="25193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 b="1"/>
              <a:t>MUERTE RITUAL</a:t>
            </a:r>
          </a:p>
        </p:txBody>
      </p:sp>
      <p:pic>
        <p:nvPicPr>
          <p:cNvPr id="59402" name="Picture 33" descr="humano-f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5750"/>
            <a:ext cx="1209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34" descr="ray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1209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35" descr="bk169%20curander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7475"/>
            <a:ext cx="1209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5663F2-6C38-4670-87F5-F5F50060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292B31-4887-4D04-A648-0D6ED2D4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321803-2B20-452F-9A4D-B94D4400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59</a:t>
            </a:fld>
            <a:endParaRPr lang="es-MX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A50182-1D15-4C4D-947D-5B3D170D01E8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4100513"/>
            <a:ext cx="2809875" cy="768350"/>
            <a:chOff x="3650" y="2244"/>
            <a:chExt cx="1770" cy="484"/>
          </a:xfrm>
        </p:grpSpPr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7887793C-3F27-475C-AE25-9ACEBBE65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0" y="2478"/>
              <a:ext cx="17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Ayudante de un Paqo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B5C40C-542F-4600-962E-AC4FF80B6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2244"/>
              <a:ext cx="1700" cy="460"/>
              <a:chOff x="3651" y="2244"/>
              <a:chExt cx="1700" cy="460"/>
            </a:xfrm>
          </p:grpSpPr>
          <p:sp>
            <p:nvSpPr>
              <p:cNvPr id="22" name="Line 21">
                <a:extLst>
                  <a:ext uri="{FF2B5EF4-FFF2-40B4-BE49-F238E27FC236}">
                    <a16:creationId xmlns:a16="http://schemas.microsoft.com/office/drawing/2014/main" id="{8CEF36B2-4B64-4D0E-A21E-F3CE3095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C339DAE4-6961-4574-9A98-5E4FE24CC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A53021-C958-47C8-ABE0-4AEC4634E580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4100513"/>
            <a:ext cx="2768600" cy="1487487"/>
            <a:chOff x="3152" y="2244"/>
            <a:chExt cx="1744" cy="937"/>
          </a:xfrm>
        </p:grpSpPr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92A56C4A-625F-4DB2-A8E0-579A981DC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931"/>
              <a:ext cx="1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 dirty="0">
                  <a:solidFill>
                    <a:schemeClr val="accent4">
                      <a:lumMod val="10000"/>
                    </a:schemeClr>
                  </a:solidFill>
                </a:rPr>
                <a:t>Enfermedad grave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C76A1FE-6ABC-4893-ADEA-6EAA31BFA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6" y="2244"/>
              <a:ext cx="1700" cy="920"/>
              <a:chOff x="3651" y="2244"/>
              <a:chExt cx="1700" cy="460"/>
            </a:xfrm>
          </p:grpSpPr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764EEA95-800C-4A3F-B15E-AA7B06F5B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E9B84F92-C896-4984-A254-1D2DCAD29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440308-9346-4D77-B35B-BE5E7894BD29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4100513"/>
            <a:ext cx="2768600" cy="2208212"/>
            <a:chOff x="2699" y="2244"/>
            <a:chExt cx="1744" cy="1391"/>
          </a:xfrm>
        </p:grpSpPr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928F7DC3-9F08-4EAD-9A7B-62F64D1B1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385"/>
              <a:ext cx="14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Plenitud mística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D71507D-BEF0-45C3-83DD-632BB1901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" y="2244"/>
              <a:ext cx="1700" cy="1381"/>
              <a:chOff x="3651" y="2244"/>
              <a:chExt cx="1700" cy="460"/>
            </a:xfrm>
          </p:grpSpPr>
          <p:sp>
            <p:nvSpPr>
              <p:cNvPr id="32" name="Line 31">
                <a:extLst>
                  <a:ext uri="{FF2B5EF4-FFF2-40B4-BE49-F238E27FC236}">
                    <a16:creationId xmlns:a16="http://schemas.microsoft.com/office/drawing/2014/main" id="{655A62E7-9426-4DD8-8878-054C8B739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3" name="Line 32">
                <a:extLst>
                  <a:ext uri="{FF2B5EF4-FFF2-40B4-BE49-F238E27FC236}">
                    <a16:creationId xmlns:a16="http://schemas.microsoft.com/office/drawing/2014/main" id="{EEABBC38-4DAB-45A7-A4F0-177FA48F0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34" name="Group 36">
            <a:extLst>
              <a:ext uri="{FF2B5EF4-FFF2-40B4-BE49-F238E27FC236}">
                <a16:creationId xmlns:a16="http://schemas.microsoft.com/office/drawing/2014/main" id="{E4F5E923-29CA-4208-92DC-B86EF6B681D1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4076700"/>
            <a:ext cx="3241675" cy="768350"/>
            <a:chOff x="203" y="2568"/>
            <a:chExt cx="2042" cy="484"/>
          </a:xfrm>
        </p:grpSpPr>
        <p:sp>
          <p:nvSpPr>
            <p:cNvPr id="35" name="Text Box 37">
              <a:extLst>
                <a:ext uri="{FF2B5EF4-FFF2-40B4-BE49-F238E27FC236}">
                  <a16:creationId xmlns:a16="http://schemas.microsoft.com/office/drawing/2014/main" id="{D8145AC3-EB1D-4AB4-BD73-25AA2E44C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03" y="2802"/>
              <a:ext cx="20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Espíritus de los muertos</a:t>
              </a:r>
            </a:p>
          </p:txBody>
        </p:sp>
        <p:grpSp>
          <p:nvGrpSpPr>
            <p:cNvPr id="36" name="Group 38">
              <a:extLst>
                <a:ext uri="{FF2B5EF4-FFF2-40B4-BE49-F238E27FC236}">
                  <a16:creationId xmlns:a16="http://schemas.microsoft.com/office/drawing/2014/main" id="{558FF0F8-2B21-4E8E-BB28-2BB7EA50E50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99" y="2568"/>
              <a:ext cx="1700" cy="460"/>
              <a:chOff x="3651" y="2244"/>
              <a:chExt cx="1700" cy="460"/>
            </a:xfrm>
          </p:grpSpPr>
          <p:sp>
            <p:nvSpPr>
              <p:cNvPr id="37" name="Line 39">
                <a:extLst>
                  <a:ext uri="{FF2B5EF4-FFF2-40B4-BE49-F238E27FC236}">
                    <a16:creationId xmlns:a16="http://schemas.microsoft.com/office/drawing/2014/main" id="{A58E997A-385F-4914-9C73-F6172817F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8" name="Line 40">
                <a:extLst>
                  <a:ext uri="{FF2B5EF4-FFF2-40B4-BE49-F238E27FC236}">
                    <a16:creationId xmlns:a16="http://schemas.microsoft.com/office/drawing/2014/main" id="{41147919-D6CF-40D4-9FB8-05DA47757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39" name="Group 41">
            <a:extLst>
              <a:ext uri="{FF2B5EF4-FFF2-40B4-BE49-F238E27FC236}">
                <a16:creationId xmlns:a16="http://schemas.microsoft.com/office/drawing/2014/main" id="{76547E41-1C07-4AC4-BF54-BA774B0EC9D7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4076700"/>
            <a:ext cx="3416300" cy="1487488"/>
            <a:chOff x="410" y="2568"/>
            <a:chExt cx="2152" cy="937"/>
          </a:xfrm>
        </p:grpSpPr>
        <p:sp>
          <p:nvSpPr>
            <p:cNvPr id="40" name="Text Box 42">
              <a:extLst>
                <a:ext uri="{FF2B5EF4-FFF2-40B4-BE49-F238E27FC236}">
                  <a16:creationId xmlns:a16="http://schemas.microsoft.com/office/drawing/2014/main" id="{8FDDF938-0372-4C4B-A93C-6178D1BC0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10" y="3255"/>
              <a:ext cx="2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Espíritus de la Naturaleza</a:t>
              </a:r>
            </a:p>
          </p:txBody>
        </p:sp>
        <p:grpSp>
          <p:nvGrpSpPr>
            <p:cNvPr id="41" name="Group 43">
              <a:extLst>
                <a:ext uri="{FF2B5EF4-FFF2-40B4-BE49-F238E27FC236}">
                  <a16:creationId xmlns:a16="http://schemas.microsoft.com/office/drawing/2014/main" id="{F18AB391-8DD2-4BFA-BB79-6E49D0C60C9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15" y="2568"/>
              <a:ext cx="1700" cy="920"/>
              <a:chOff x="3651" y="2244"/>
              <a:chExt cx="1700" cy="460"/>
            </a:xfrm>
          </p:grpSpPr>
          <p:sp>
            <p:nvSpPr>
              <p:cNvPr id="42" name="Line 44">
                <a:extLst>
                  <a:ext uri="{FF2B5EF4-FFF2-40B4-BE49-F238E27FC236}">
                    <a16:creationId xmlns:a16="http://schemas.microsoft.com/office/drawing/2014/main" id="{D8082656-896B-4187-B862-EC1D9B927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3" name="Line 45">
                <a:extLst>
                  <a:ext uri="{FF2B5EF4-FFF2-40B4-BE49-F238E27FC236}">
                    <a16:creationId xmlns:a16="http://schemas.microsoft.com/office/drawing/2014/main" id="{9A10369F-07D2-4BCF-89A5-62DE86CE0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44" name="Group 46">
            <a:extLst>
              <a:ext uri="{FF2B5EF4-FFF2-40B4-BE49-F238E27FC236}">
                <a16:creationId xmlns:a16="http://schemas.microsoft.com/office/drawing/2014/main" id="{2CE4C118-E24C-4CC6-9532-D775D31E5CA9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4076700"/>
            <a:ext cx="2698750" cy="2208213"/>
            <a:chOff x="1156" y="2568"/>
            <a:chExt cx="1700" cy="1391"/>
          </a:xfrm>
        </p:grpSpPr>
        <p:sp>
          <p:nvSpPr>
            <p:cNvPr id="45" name="Text Box 47">
              <a:extLst>
                <a:ext uri="{FF2B5EF4-FFF2-40B4-BE49-F238E27FC236}">
                  <a16:creationId xmlns:a16="http://schemas.microsoft.com/office/drawing/2014/main" id="{2962D3A4-6B21-4855-8F9F-2ED22A834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292" y="3709"/>
              <a:ext cx="1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MX" sz="2000" b="1">
                  <a:solidFill>
                    <a:schemeClr val="accent4">
                      <a:lumMod val="10000"/>
                    </a:schemeClr>
                  </a:solidFill>
                </a:rPr>
                <a:t>Deidades Andinas</a:t>
              </a:r>
            </a:p>
          </p:txBody>
        </p:sp>
        <p:grpSp>
          <p:nvGrpSpPr>
            <p:cNvPr id="46" name="Group 48">
              <a:extLst>
                <a:ext uri="{FF2B5EF4-FFF2-40B4-BE49-F238E27FC236}">
                  <a16:creationId xmlns:a16="http://schemas.microsoft.com/office/drawing/2014/main" id="{A8DAAD20-E249-4214-ACF6-4BAE72ECA8B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156" y="2568"/>
              <a:ext cx="1700" cy="1381"/>
              <a:chOff x="3651" y="2244"/>
              <a:chExt cx="1700" cy="460"/>
            </a:xfrm>
          </p:grpSpPr>
          <p:sp>
            <p:nvSpPr>
              <p:cNvPr id="47" name="Line 49">
                <a:extLst>
                  <a:ext uri="{FF2B5EF4-FFF2-40B4-BE49-F238E27FC236}">
                    <a16:creationId xmlns:a16="http://schemas.microsoft.com/office/drawing/2014/main" id="{FC9C1ABC-07A0-4B57-ADCB-3A392471B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244"/>
                <a:ext cx="0" cy="453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8" name="Line 50">
                <a:extLst>
                  <a:ext uri="{FF2B5EF4-FFF2-40B4-BE49-F238E27FC236}">
                    <a16:creationId xmlns:a16="http://schemas.microsoft.com/office/drawing/2014/main" id="{25EE7E23-770B-4FEB-9056-E1E3C47F1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501" y="1854"/>
                <a:ext cx="0" cy="170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PE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7988660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0" y="5760000"/>
            <a:ext cx="28797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 dirty="0">
                <a:solidFill>
                  <a:srgbClr val="A50021"/>
                </a:solidFill>
                <a:latin typeface="Agency FB" panose="020B0503020202020204" pitchFamily="34" charset="0"/>
              </a:rPr>
              <a:t>Accidente/ Enfermedad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620000" y="5220000"/>
            <a:ext cx="252000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 dirty="0">
                <a:solidFill>
                  <a:srgbClr val="A50021"/>
                </a:solidFill>
                <a:latin typeface="Agency FB" panose="020B0503020202020204" pitchFamily="34" charset="0"/>
              </a:rPr>
              <a:t>Automedicación</a:t>
            </a:r>
          </a:p>
        </p:txBody>
      </p:sp>
      <p:pic>
        <p:nvPicPr>
          <p:cNvPr id="139280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3420000"/>
            <a:ext cx="1439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90" name="AutoShape 26"/>
          <p:cNvSpPr>
            <a:spLocks noChangeArrowheads="1"/>
          </p:cNvSpPr>
          <p:nvPr/>
        </p:nvSpPr>
        <p:spPr bwMode="auto">
          <a:xfrm>
            <a:off x="2628727" y="5805264"/>
            <a:ext cx="719137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5D00E4-1D14-4ACD-BA56-A37A842B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 dirty="0"/>
              <a:t>Diciembre, 2020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CFE109-6A6D-48F8-94C1-C175C1F4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dirty="0"/>
              <a:t>Hugo E. Delgado Súmar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82B74-768B-43D6-9004-F5D01D0E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6</a:t>
            </a:fld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EE17B36-8427-410C-BE35-18CB60620FAC}"/>
              </a:ext>
            </a:extLst>
          </p:cNvPr>
          <p:cNvGrpSpPr/>
          <p:nvPr/>
        </p:nvGrpSpPr>
        <p:grpSpPr>
          <a:xfrm>
            <a:off x="-2518" y="2878000"/>
            <a:ext cx="1442381" cy="2880000"/>
            <a:chOff x="-2518" y="2878000"/>
            <a:chExt cx="1442381" cy="2880000"/>
          </a:xfrm>
        </p:grpSpPr>
        <p:pic>
          <p:nvPicPr>
            <p:cNvPr id="139277" name="Picture 13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18000"/>
              <a:ext cx="1439863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1EE6751-27EB-4D03-8559-3018765AEE4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11290" r="36409"/>
            <a:stretch/>
          </p:blipFill>
          <p:spPr>
            <a:xfrm>
              <a:off x="-2518" y="2878000"/>
              <a:ext cx="1440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388321"/>
      </p:ext>
    </p:extLst>
  </p:cSld>
  <p:clrMapOvr>
    <a:masterClrMapping/>
  </p:clrMapOvr>
  <p:transition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s-MX" sz="4400" b="1" u="sng" dirty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La naturaleza </a:t>
            </a:r>
            <a:br>
              <a:rPr lang="es-MX" sz="4400" b="1" u="sng" dirty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</a:br>
            <a:r>
              <a:rPr lang="es-MX" sz="4400" b="1" u="sng" dirty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del Trance</a:t>
            </a:r>
          </a:p>
        </p:txBody>
      </p:sp>
      <p:pic>
        <p:nvPicPr>
          <p:cNvPr id="6451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21717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023B60-B419-400D-B5B3-596DCFF3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01F1CF-C29B-4605-A028-A5246347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EA93C4-4C95-46DA-A08E-E802C59A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60</a:t>
            </a:fld>
            <a:endParaRPr lang="es-MX"/>
          </a:p>
        </p:txBody>
      </p:sp>
    </p:spTree>
  </p:cSld>
  <p:clrMapOvr>
    <a:masterClrMapping/>
  </p:clrMapOvr>
  <p:transition>
    <p:random/>
    <p:sndAc>
      <p:stSnd>
        <p:snd r:embed="rId2" name="PeliculasExodo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13"/>
          <p:cNvSpPr>
            <a:spLocks noChangeArrowheads="1"/>
          </p:cNvSpPr>
          <p:nvPr/>
        </p:nvSpPr>
        <p:spPr bwMode="auto">
          <a:xfrm>
            <a:off x="539750" y="2367172"/>
            <a:ext cx="81359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  <a:sym typeface="Wingdings 2" pitchFamily="18" charset="2"/>
              </a:rPr>
              <a:t>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 	“… es el acceso a una realidad alternativa, distinta a la realidad cotidiana en la que todos funcionamos" (Joan </a:t>
            </a:r>
            <a:r>
              <a:rPr lang="es-MX" sz="2400" b="1" dirty="0" err="1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Townsed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);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s-MX" sz="2400" b="1" dirty="0">
              <a:solidFill>
                <a:schemeClr val="accent4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PE" sz="2000" b="1" dirty="0">
                <a:solidFill>
                  <a:srgbClr val="C00000"/>
                </a:solidFill>
                <a:latin typeface="Agency FB" panose="020B0503020202020204" pitchFamily="34" charset="0"/>
              </a:rPr>
              <a:t>Joan B. Townsend. "</a:t>
            </a:r>
            <a:r>
              <a:rPr lang="es-PE" sz="2000" b="1" dirty="0" err="1">
                <a:solidFill>
                  <a:srgbClr val="C00000"/>
                </a:solidFill>
                <a:latin typeface="Agency FB" panose="020B0503020202020204" pitchFamily="34" charset="0"/>
              </a:rPr>
              <a:t>Neochamanismo</a:t>
            </a:r>
            <a:r>
              <a:rPr lang="es-PE" sz="2000" b="1" dirty="0">
                <a:solidFill>
                  <a:srgbClr val="C00000"/>
                </a:solidFill>
                <a:latin typeface="Agency FB" panose="020B0503020202020204" pitchFamily="34" charset="0"/>
              </a:rPr>
              <a:t> y el movimiento místico moderno“. En. Gary </a:t>
            </a:r>
            <a:r>
              <a:rPr lang="es-PE" sz="2000" b="1" dirty="0" err="1">
                <a:solidFill>
                  <a:srgbClr val="C00000"/>
                </a:solidFill>
                <a:latin typeface="Agency FB" panose="020B0503020202020204" pitchFamily="34" charset="0"/>
              </a:rPr>
              <a:t>Doore</a:t>
            </a:r>
            <a:r>
              <a:rPr lang="es-PE" sz="2000" b="1" dirty="0">
                <a:solidFill>
                  <a:srgbClr val="C00000"/>
                </a:solidFill>
                <a:latin typeface="Agency FB" panose="020B0503020202020204" pitchFamily="34" charset="0"/>
              </a:rPr>
              <a:t> (Editor). El viaje del chamán, curación, poder y crecimiento personal. Editorial Kairós, 1ra edición, 1989.</a:t>
            </a:r>
            <a:endParaRPr lang="es-MX" sz="20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526ED6-10F4-414A-80BA-B29CFBAC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9937BF-13FE-447F-BF3E-9E974EB8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8D06AC-61FD-447C-8655-6DE3F4B4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61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13"/>
          <p:cNvSpPr>
            <a:spLocks noChangeArrowheads="1"/>
          </p:cNvSpPr>
          <p:nvPr/>
        </p:nvSpPr>
        <p:spPr bwMode="auto">
          <a:xfrm>
            <a:off x="539750" y="3013501"/>
            <a:ext cx="813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  <a:sym typeface="Wingdings 2" pitchFamily="18" charset="2"/>
              </a:rPr>
              <a:t>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	“… es el acceso a las realidades no ordinarias” (Carlos Castaneda = Carlos César Salvador Arana Castañeda);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526ED6-10F4-414A-80BA-B29CFBAC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9937BF-13FE-447F-BF3E-9E974EB8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8D06AC-61FD-447C-8655-6DE3F4B4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62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3531929"/>
      </p:ext>
    </p:extLst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13"/>
          <p:cNvSpPr>
            <a:spLocks noChangeArrowheads="1"/>
          </p:cNvSpPr>
          <p:nvPr/>
        </p:nvSpPr>
        <p:spPr bwMode="auto">
          <a:xfrm>
            <a:off x="539750" y="3198167"/>
            <a:ext cx="8135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  <a:sym typeface="Wingdings 2" pitchFamily="18" charset="2"/>
              </a:rPr>
              <a:t>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	“… es el acceso a los estados </a:t>
            </a:r>
            <a:r>
              <a:rPr lang="es-MX" sz="2400" b="1" dirty="0" err="1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halotrópicos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” (Michael Grof);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526ED6-10F4-414A-80BA-B29CFBAC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9937BF-13FE-447F-BF3E-9E974EB8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8D06AC-61FD-447C-8655-6DE3F4B4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63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2937256"/>
      </p:ext>
    </p:extLst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13"/>
          <p:cNvSpPr>
            <a:spLocks noChangeArrowheads="1"/>
          </p:cNvSpPr>
          <p:nvPr/>
        </p:nvSpPr>
        <p:spPr bwMode="auto">
          <a:xfrm>
            <a:off x="539750" y="2674947"/>
            <a:ext cx="813593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  <a:sym typeface="Wingdings 2" pitchFamily="18" charset="2"/>
              </a:rPr>
              <a:t>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	“… es el acceso a los estados de percepción acrecentada” (Bárbara </a:t>
            </a:r>
            <a:r>
              <a:rPr lang="es-MX" sz="2400" b="1" dirty="0" err="1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Brenan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).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s-MX" sz="2400" b="1" dirty="0">
              <a:solidFill>
                <a:schemeClr val="accent4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PE" sz="2000" b="1" dirty="0">
                <a:solidFill>
                  <a:srgbClr val="C00000"/>
                </a:solidFill>
                <a:latin typeface="Agency FB" panose="020B0503020202020204" pitchFamily="34" charset="0"/>
              </a:rPr>
              <a:t>Brennan, Barbara Ann. Manos que curan. 1987. </a:t>
            </a:r>
            <a:endParaRPr lang="es-MX" sz="20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526ED6-10F4-414A-80BA-B29CFBAC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9937BF-13FE-447F-BF3E-9E974EB8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8D06AC-61FD-447C-8655-6DE3F4B4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64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40652"/>
      </p:ext>
    </p:extLst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13"/>
          <p:cNvSpPr>
            <a:spLocks noChangeArrowheads="1"/>
          </p:cNvSpPr>
          <p:nvPr/>
        </p:nvSpPr>
        <p:spPr bwMode="auto">
          <a:xfrm>
            <a:off x="611188" y="1932494"/>
            <a:ext cx="79930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u="sng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Como característica general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s-MX" sz="2400" b="1" dirty="0">
              <a:solidFill>
                <a:schemeClr val="accent4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Entran en estado de trance a voluntad y controlan su duración.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s-MX" sz="2400" b="1" dirty="0">
              <a:solidFill>
                <a:schemeClr val="accent4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Recuerdan siempre lo que ha sucedido durante el estado de disociación cuerpo-alma.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s-MX" sz="2400" b="1" dirty="0">
              <a:solidFill>
                <a:schemeClr val="accent4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No pierden nunca el contacto con el paciente o la comunidad.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85291F-42C9-48DC-AC0C-E48BFD7D2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3500A14-49CF-4653-B1EC-ABF45835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672EFE-23F9-4B86-AB03-1C2B37E1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65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611188" y="1193830"/>
            <a:ext cx="79930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u="sng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Como característica particular propia de cada cultura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: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s-MX" sz="2400" b="1" dirty="0">
              <a:solidFill>
                <a:schemeClr val="accent4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Establecen relaciones con los espíritus por medio de ascender al cielo o descender al inframundo o, convocar su presencia en el lugar de la curación.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s-MX" sz="2400" b="1" dirty="0">
              <a:solidFill>
                <a:schemeClr val="accent4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Tienen poder para localizar y comunicarse con el alma de los enfermos, cuando ésta se halla fuera del cuerpo y pueden guiarla en el proceso de su reincorporación.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s-MX" sz="2400" b="1" dirty="0">
              <a:solidFill>
                <a:schemeClr val="accent4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Tienen poderes para comunicarse con los espíritus de la naturaleza y los espíritus de los muertos.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A2911-B00D-40B7-A18A-3D8C9132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04D380-4D4F-4A46-BD39-D0973085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D0BB8D-844A-4094-85B1-AD48D9F5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66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611188" y="1747827"/>
            <a:ext cx="79930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Los medios a los que se recurre para entrar en trance son diversos: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rgbClr val="FF0000"/>
                </a:solidFill>
                <a:latin typeface="Agency FB" panose="020B0503020202020204" pitchFamily="34" charset="0"/>
                <a:sym typeface="Wingdings 2" pitchFamily="18" charset="2"/>
              </a:rPr>
              <a:t>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  <a:sym typeface="Wingdings 2" pitchFamily="18" charset="2"/>
              </a:rPr>
              <a:t>		…</a:t>
            </a:r>
            <a:endParaRPr lang="es-MX" sz="2400" b="1" u="sng" dirty="0">
              <a:solidFill>
                <a:schemeClr val="accent4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rgbClr val="FFC000"/>
                </a:solidFill>
                <a:latin typeface="Agency FB" panose="020B0503020202020204" pitchFamily="34" charset="0"/>
                <a:sym typeface="Wingdings 2" pitchFamily="18" charset="2"/>
              </a:rPr>
              <a:t>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  <a:sym typeface="Wingdings 2" pitchFamily="18" charset="2"/>
              </a:rPr>
              <a:t>		…</a:t>
            </a:r>
            <a:endParaRPr lang="es-MX" sz="2400" b="1" dirty="0">
              <a:solidFill>
                <a:schemeClr val="accent4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rgbClr val="FFFF00"/>
                </a:solidFill>
                <a:latin typeface="Agency FB" panose="020B0503020202020204" pitchFamily="34" charset="0"/>
                <a:sym typeface="Wingdings 2" pitchFamily="18" charset="2"/>
              </a:rPr>
              <a:t>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  <a:sym typeface="Wingdings 2" pitchFamily="18" charset="2"/>
              </a:rPr>
              <a:t>		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…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rgbClr val="92D050"/>
                </a:solidFill>
                <a:latin typeface="Agency FB" panose="020B0503020202020204" pitchFamily="34" charset="0"/>
                <a:sym typeface="Wingdings 2" pitchFamily="18" charset="2"/>
              </a:rPr>
              <a:t>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  <a:sym typeface="Wingdings 2" pitchFamily="18" charset="2"/>
              </a:rPr>
              <a:t>		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…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rgbClr val="00B050"/>
                </a:solidFill>
                <a:latin typeface="Agency FB" panose="020B0503020202020204" pitchFamily="34" charset="0"/>
                <a:sym typeface="Wingdings 2" pitchFamily="18" charset="2"/>
              </a:rPr>
              <a:t>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  <a:sym typeface="Wingdings 2" pitchFamily="18" charset="2"/>
              </a:rPr>
              <a:t> 		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…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rgbClr val="00B0F0"/>
                </a:solidFill>
                <a:latin typeface="Agency FB" panose="020B0503020202020204" pitchFamily="34" charset="0"/>
                <a:sym typeface="Wingdings 2" pitchFamily="18" charset="2"/>
              </a:rPr>
              <a:t></a:t>
            </a: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  <a:sym typeface="Wingdings 2" pitchFamily="18" charset="2"/>
              </a:rPr>
              <a:t> 		…</a:t>
            </a:r>
            <a:endParaRPr lang="es-MX" sz="2400" b="1" dirty="0">
              <a:solidFill>
                <a:schemeClr val="accent4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>
              <a:buClr>
                <a:srgbClr val="A50021"/>
              </a:buClr>
              <a:buFont typeface="Wingdings 2" pitchFamily="18" charset="2"/>
              <a:buChar char="E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 		…</a:t>
            </a:r>
          </a:p>
          <a:p>
            <a:pPr>
              <a:buClr>
                <a:srgbClr val="A50021"/>
              </a:buClr>
              <a:buFont typeface="Wingdings 2" pitchFamily="18" charset="2"/>
              <a:buChar char="E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s-MX" sz="2400" b="1" dirty="0">
                <a:solidFill>
                  <a:schemeClr val="accent4">
                    <a:lumMod val="10000"/>
                  </a:schemeClr>
                </a:solidFill>
                <a:latin typeface="Agency FB" panose="020B0503020202020204" pitchFamily="34" charset="0"/>
              </a:rPr>
              <a:t> 		…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96DD53-5FEC-4031-BE5C-B382DF04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48DD45-DD4A-4345-970D-0886665B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6E8A52-56A2-4D04-AB54-1935994A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67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75F53E-E5CA-42E6-93B0-0D9FDD2E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08F9B0-39B1-4F0C-928B-C83D8895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73FE3A-CA1F-4B00-89C2-F21205C0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68</a:t>
            </a:fld>
            <a:endParaRPr lang="es-MX" i="0"/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5C23AC61-FA53-4674-A7CE-2D3EC045FF61}"/>
              </a:ext>
            </a:extLst>
          </p:cNvPr>
          <p:cNvGrpSpPr>
            <a:grpSpLocks/>
          </p:cNvGrpSpPr>
          <p:nvPr/>
        </p:nvGrpSpPr>
        <p:grpSpPr bwMode="auto">
          <a:xfrm>
            <a:off x="7343775" y="1550988"/>
            <a:ext cx="1800225" cy="2093912"/>
            <a:chOff x="3833" y="2886"/>
            <a:chExt cx="1134" cy="1319"/>
          </a:xfrm>
        </p:grpSpPr>
        <p:pic>
          <p:nvPicPr>
            <p:cNvPr id="6" name="Picture 67" descr="am39_2">
              <a:hlinkClick r:id="rId2"/>
              <a:extLst>
                <a:ext uri="{FF2B5EF4-FFF2-40B4-BE49-F238E27FC236}">
                  <a16:creationId xmlns:a16="http://schemas.microsoft.com/office/drawing/2014/main" id="{19A7D82B-BC98-4B19-8BD2-499F5E78C7E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2886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8">
              <a:extLst>
                <a:ext uri="{FF2B5EF4-FFF2-40B4-BE49-F238E27FC236}">
                  <a16:creationId xmlns:a16="http://schemas.microsoft.com/office/drawing/2014/main" id="{8479031C-39D4-477C-A4D9-8B4712DBF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974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 dirty="0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Alucinógenos</a:t>
              </a:r>
            </a:p>
          </p:txBody>
        </p:sp>
      </p:grpSp>
      <p:sp>
        <p:nvSpPr>
          <p:cNvPr id="8" name="AutoShape 69">
            <a:extLst>
              <a:ext uri="{FF2B5EF4-FFF2-40B4-BE49-F238E27FC236}">
                <a16:creationId xmlns:a16="http://schemas.microsoft.com/office/drawing/2014/main" id="{FD741EDC-15C7-4934-B300-7C6E54C2D450}"/>
              </a:ext>
            </a:extLst>
          </p:cNvPr>
          <p:cNvSpPr>
            <a:spLocks noChangeArrowheads="1"/>
          </p:cNvSpPr>
          <p:nvPr/>
        </p:nvSpPr>
        <p:spPr bwMode="auto">
          <a:xfrm rot="-392277">
            <a:off x="301625" y="398463"/>
            <a:ext cx="8158163" cy="58975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24" y="4575"/>
                </a:moveTo>
                <a:cubicBezTo>
                  <a:pt x="17337" y="1854"/>
                  <a:pt x="14169" y="245"/>
                  <a:pt x="10800" y="245"/>
                </a:cubicBezTo>
                <a:cubicBezTo>
                  <a:pt x="7693" y="244"/>
                  <a:pt x="4744" y="1613"/>
                  <a:pt x="2738" y="3986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4248" y="0"/>
                  <a:pt x="17488" y="1646"/>
                  <a:pt x="19522" y="4431"/>
                </a:cubicBezTo>
                <a:lnTo>
                  <a:pt x="21702" y="2838"/>
                </a:lnTo>
                <a:lnTo>
                  <a:pt x="21088" y="6782"/>
                </a:lnTo>
                <a:lnTo>
                  <a:pt x="17143" y="6167"/>
                </a:lnTo>
                <a:lnTo>
                  <a:pt x="19324" y="457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id="{7B58BA4B-FCFE-4238-B075-67323492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936625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8851623"/>
      </p:ext>
    </p:extLst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75F53E-E5CA-42E6-93B0-0D9FDD2E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08F9B0-39B1-4F0C-928B-C83D8895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73FE3A-CA1F-4B00-89C2-F21205C0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69</a:t>
            </a:fld>
            <a:endParaRPr lang="es-MX" i="0"/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5C23AC61-FA53-4674-A7CE-2D3EC045FF61}"/>
              </a:ext>
            </a:extLst>
          </p:cNvPr>
          <p:cNvGrpSpPr>
            <a:grpSpLocks/>
          </p:cNvGrpSpPr>
          <p:nvPr/>
        </p:nvGrpSpPr>
        <p:grpSpPr bwMode="auto">
          <a:xfrm>
            <a:off x="7343775" y="1550988"/>
            <a:ext cx="1800225" cy="2093912"/>
            <a:chOff x="3833" y="2886"/>
            <a:chExt cx="1134" cy="1319"/>
          </a:xfrm>
        </p:grpSpPr>
        <p:pic>
          <p:nvPicPr>
            <p:cNvPr id="6" name="Picture 67" descr="am39_2">
              <a:hlinkClick r:id="rId2"/>
              <a:extLst>
                <a:ext uri="{FF2B5EF4-FFF2-40B4-BE49-F238E27FC236}">
                  <a16:creationId xmlns:a16="http://schemas.microsoft.com/office/drawing/2014/main" id="{19A7D82B-BC98-4B19-8BD2-499F5E78C7E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2886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8">
              <a:extLst>
                <a:ext uri="{FF2B5EF4-FFF2-40B4-BE49-F238E27FC236}">
                  <a16:creationId xmlns:a16="http://schemas.microsoft.com/office/drawing/2014/main" id="{8479031C-39D4-477C-A4D9-8B4712DBF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974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 dirty="0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Alucinógenos</a:t>
              </a:r>
            </a:p>
          </p:txBody>
        </p:sp>
      </p:grpSp>
      <p:sp>
        <p:nvSpPr>
          <p:cNvPr id="8" name="AutoShape 69">
            <a:extLst>
              <a:ext uri="{FF2B5EF4-FFF2-40B4-BE49-F238E27FC236}">
                <a16:creationId xmlns:a16="http://schemas.microsoft.com/office/drawing/2014/main" id="{FD741EDC-15C7-4934-B300-7C6E54C2D450}"/>
              </a:ext>
            </a:extLst>
          </p:cNvPr>
          <p:cNvSpPr>
            <a:spLocks noChangeArrowheads="1"/>
          </p:cNvSpPr>
          <p:nvPr/>
        </p:nvSpPr>
        <p:spPr bwMode="auto">
          <a:xfrm rot="-392277">
            <a:off x="301625" y="398463"/>
            <a:ext cx="8158163" cy="58975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24" y="4575"/>
                </a:moveTo>
                <a:cubicBezTo>
                  <a:pt x="17337" y="1854"/>
                  <a:pt x="14169" y="245"/>
                  <a:pt x="10800" y="245"/>
                </a:cubicBezTo>
                <a:cubicBezTo>
                  <a:pt x="7693" y="244"/>
                  <a:pt x="4744" y="1613"/>
                  <a:pt x="2738" y="3986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4248" y="0"/>
                  <a:pt x="17488" y="1646"/>
                  <a:pt x="19522" y="4431"/>
                </a:cubicBezTo>
                <a:lnTo>
                  <a:pt x="21702" y="2838"/>
                </a:lnTo>
                <a:lnTo>
                  <a:pt x="21088" y="6782"/>
                </a:lnTo>
                <a:lnTo>
                  <a:pt x="17143" y="6167"/>
                </a:lnTo>
                <a:lnTo>
                  <a:pt x="19324" y="457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0" name="Group 58">
            <a:extLst>
              <a:ext uri="{FF2B5EF4-FFF2-40B4-BE49-F238E27FC236}">
                <a16:creationId xmlns:a16="http://schemas.microsoft.com/office/drawing/2014/main" id="{089F9686-6C75-444D-AE87-C236D2DD1B5F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508500"/>
            <a:ext cx="1512888" cy="2166938"/>
            <a:chOff x="249" y="2700"/>
            <a:chExt cx="953" cy="1365"/>
          </a:xfrm>
        </p:grpSpPr>
        <p:pic>
          <p:nvPicPr>
            <p:cNvPr id="11" name="Picture 59" descr="ninon_grande">
              <a:extLst>
                <a:ext uri="{FF2B5EF4-FFF2-40B4-BE49-F238E27FC236}">
                  <a16:creationId xmlns:a16="http://schemas.microsoft.com/office/drawing/2014/main" id="{358D443C-18A4-42F6-823C-904915432CD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/>
            <a:srcRect l="21204" r="21317" b="1701"/>
            <a:stretch>
              <a:fillRect/>
            </a:stretch>
          </p:blipFill>
          <p:spPr bwMode="auto">
            <a:xfrm>
              <a:off x="340" y="2700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692558C1-4493-49D7-AED3-8D17E3554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834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Tambores</a:t>
              </a:r>
            </a:p>
          </p:txBody>
        </p:sp>
      </p:grpSp>
      <p:sp>
        <p:nvSpPr>
          <p:cNvPr id="13" name="AutoShape 61">
            <a:extLst>
              <a:ext uri="{FF2B5EF4-FFF2-40B4-BE49-F238E27FC236}">
                <a16:creationId xmlns:a16="http://schemas.microsoft.com/office/drawing/2014/main" id="{F3EE86E2-2C57-4713-8725-BC3D40FE69F7}"/>
              </a:ext>
            </a:extLst>
          </p:cNvPr>
          <p:cNvSpPr>
            <a:spLocks noChangeArrowheads="1"/>
          </p:cNvSpPr>
          <p:nvPr/>
        </p:nvSpPr>
        <p:spPr bwMode="auto">
          <a:xfrm rot="21144321" flipH="1">
            <a:off x="520700" y="1700213"/>
            <a:ext cx="2232025" cy="3168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05" y="19384"/>
                </a:moveTo>
                <a:cubicBezTo>
                  <a:pt x="18353" y="17755"/>
                  <a:pt x="20404" y="14433"/>
                  <a:pt x="20404" y="10800"/>
                </a:cubicBezTo>
                <a:cubicBezTo>
                  <a:pt x="20404" y="6895"/>
                  <a:pt x="18039" y="3378"/>
                  <a:pt x="14423" y="1905"/>
                </a:cubicBezTo>
                <a:lnTo>
                  <a:pt x="14874" y="798"/>
                </a:lnTo>
                <a:cubicBezTo>
                  <a:pt x="18941" y="2454"/>
                  <a:pt x="21600" y="6408"/>
                  <a:pt x="21600" y="10800"/>
                </a:cubicBezTo>
                <a:cubicBezTo>
                  <a:pt x="21600" y="14885"/>
                  <a:pt x="19294" y="18621"/>
                  <a:pt x="15642" y="20453"/>
                </a:cubicBezTo>
                <a:lnTo>
                  <a:pt x="16852" y="22867"/>
                </a:lnTo>
                <a:lnTo>
                  <a:pt x="12425" y="21397"/>
                </a:lnTo>
                <a:lnTo>
                  <a:pt x="13895" y="16971"/>
                </a:lnTo>
                <a:lnTo>
                  <a:pt x="15105" y="193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id="{7B58BA4B-FCFE-4238-B075-67323492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936625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5412595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0" y="5760000"/>
            <a:ext cx="28797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 dirty="0">
                <a:solidFill>
                  <a:srgbClr val="A50021"/>
                </a:solidFill>
                <a:latin typeface="Agency FB" panose="020B0503020202020204" pitchFamily="34" charset="0"/>
              </a:rPr>
              <a:t>Accidente/ Enfermedad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620000" y="5220000"/>
            <a:ext cx="252000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 dirty="0">
                <a:solidFill>
                  <a:srgbClr val="A50021"/>
                </a:solidFill>
                <a:latin typeface="Agency FB" panose="020B0503020202020204" pitchFamily="34" charset="0"/>
              </a:rPr>
              <a:t>Automedicación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3240000" y="4680000"/>
            <a:ext cx="252000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>
                <a:solidFill>
                  <a:srgbClr val="A50021"/>
                </a:solidFill>
                <a:latin typeface="Agency FB" panose="020B0503020202020204" pitchFamily="34" charset="0"/>
              </a:rPr>
              <a:t>Medicina Casera</a:t>
            </a:r>
          </a:p>
        </p:txBody>
      </p:sp>
      <p:pic>
        <p:nvPicPr>
          <p:cNvPr id="139280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3420000"/>
            <a:ext cx="1439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83" name="Picture 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00" y="2878138"/>
            <a:ext cx="1438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90" name="AutoShape 26"/>
          <p:cNvSpPr>
            <a:spLocks noChangeArrowheads="1"/>
          </p:cNvSpPr>
          <p:nvPr/>
        </p:nvSpPr>
        <p:spPr bwMode="auto">
          <a:xfrm>
            <a:off x="2628727" y="5805264"/>
            <a:ext cx="719137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9291" name="AutoShape 27"/>
          <p:cNvSpPr>
            <a:spLocks noChangeArrowheads="1"/>
          </p:cNvSpPr>
          <p:nvPr/>
        </p:nvSpPr>
        <p:spPr bwMode="auto">
          <a:xfrm>
            <a:off x="3851920" y="5229200"/>
            <a:ext cx="719137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5D00E4-1D14-4ACD-BA56-A37A842B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 dirty="0"/>
              <a:t>Diciembre, 2020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CFE109-6A6D-48F8-94C1-C175C1F4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dirty="0"/>
              <a:t>Hugo E. Delgado Súmar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82B74-768B-43D6-9004-F5D01D0E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7</a:t>
            </a:fld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EE17B36-8427-410C-BE35-18CB60620FAC}"/>
              </a:ext>
            </a:extLst>
          </p:cNvPr>
          <p:cNvGrpSpPr/>
          <p:nvPr/>
        </p:nvGrpSpPr>
        <p:grpSpPr>
          <a:xfrm>
            <a:off x="-2518" y="2878000"/>
            <a:ext cx="1442381" cy="2880000"/>
            <a:chOff x="-2518" y="2878000"/>
            <a:chExt cx="1442381" cy="2880000"/>
          </a:xfrm>
        </p:grpSpPr>
        <p:pic>
          <p:nvPicPr>
            <p:cNvPr id="139277" name="Picture 13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318000"/>
              <a:ext cx="1439863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1EE6751-27EB-4D03-8559-3018765AEE4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/>
            <a:srcRect l="11290" r="36409"/>
            <a:stretch/>
          </p:blipFill>
          <p:spPr>
            <a:xfrm>
              <a:off x="-2518" y="2878000"/>
              <a:ext cx="1440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8674865"/>
      </p:ext>
    </p:extLst>
  </p:cSld>
  <p:clrMapOvr>
    <a:masterClrMapping/>
  </p:clrMapOvr>
  <p:transition>
    <p:rand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75F53E-E5CA-42E6-93B0-0D9FDD2E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08F9B0-39B1-4F0C-928B-C83D8895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73FE3A-CA1F-4B00-89C2-F21205C0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70</a:t>
            </a:fld>
            <a:endParaRPr lang="es-MX" i="0"/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5C23AC61-FA53-4674-A7CE-2D3EC045FF61}"/>
              </a:ext>
            </a:extLst>
          </p:cNvPr>
          <p:cNvGrpSpPr>
            <a:grpSpLocks/>
          </p:cNvGrpSpPr>
          <p:nvPr/>
        </p:nvGrpSpPr>
        <p:grpSpPr bwMode="auto">
          <a:xfrm>
            <a:off x="7343775" y="1550988"/>
            <a:ext cx="1800225" cy="2093912"/>
            <a:chOff x="3833" y="2886"/>
            <a:chExt cx="1134" cy="1319"/>
          </a:xfrm>
        </p:grpSpPr>
        <p:pic>
          <p:nvPicPr>
            <p:cNvPr id="6" name="Picture 67" descr="am39_2">
              <a:hlinkClick r:id="rId2"/>
              <a:extLst>
                <a:ext uri="{FF2B5EF4-FFF2-40B4-BE49-F238E27FC236}">
                  <a16:creationId xmlns:a16="http://schemas.microsoft.com/office/drawing/2014/main" id="{19A7D82B-BC98-4B19-8BD2-499F5E78C7E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2886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8">
              <a:extLst>
                <a:ext uri="{FF2B5EF4-FFF2-40B4-BE49-F238E27FC236}">
                  <a16:creationId xmlns:a16="http://schemas.microsoft.com/office/drawing/2014/main" id="{8479031C-39D4-477C-A4D9-8B4712DBF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974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 dirty="0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Alucinógenos</a:t>
              </a:r>
            </a:p>
          </p:txBody>
        </p:sp>
      </p:grpSp>
      <p:sp>
        <p:nvSpPr>
          <p:cNvPr id="8" name="AutoShape 69">
            <a:extLst>
              <a:ext uri="{FF2B5EF4-FFF2-40B4-BE49-F238E27FC236}">
                <a16:creationId xmlns:a16="http://schemas.microsoft.com/office/drawing/2014/main" id="{FD741EDC-15C7-4934-B300-7C6E54C2D450}"/>
              </a:ext>
            </a:extLst>
          </p:cNvPr>
          <p:cNvSpPr>
            <a:spLocks noChangeArrowheads="1"/>
          </p:cNvSpPr>
          <p:nvPr/>
        </p:nvSpPr>
        <p:spPr bwMode="auto">
          <a:xfrm rot="-392277">
            <a:off x="301625" y="398463"/>
            <a:ext cx="8158163" cy="58975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24" y="4575"/>
                </a:moveTo>
                <a:cubicBezTo>
                  <a:pt x="17337" y="1854"/>
                  <a:pt x="14169" y="245"/>
                  <a:pt x="10800" y="245"/>
                </a:cubicBezTo>
                <a:cubicBezTo>
                  <a:pt x="7693" y="244"/>
                  <a:pt x="4744" y="1613"/>
                  <a:pt x="2738" y="3986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4248" y="0"/>
                  <a:pt x="17488" y="1646"/>
                  <a:pt x="19522" y="4431"/>
                </a:cubicBezTo>
                <a:lnTo>
                  <a:pt x="21702" y="2838"/>
                </a:lnTo>
                <a:lnTo>
                  <a:pt x="21088" y="6782"/>
                </a:lnTo>
                <a:lnTo>
                  <a:pt x="17143" y="6167"/>
                </a:lnTo>
                <a:lnTo>
                  <a:pt x="19324" y="457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0" name="Group 58">
            <a:extLst>
              <a:ext uri="{FF2B5EF4-FFF2-40B4-BE49-F238E27FC236}">
                <a16:creationId xmlns:a16="http://schemas.microsoft.com/office/drawing/2014/main" id="{089F9686-6C75-444D-AE87-C236D2DD1B5F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508500"/>
            <a:ext cx="1512888" cy="2166938"/>
            <a:chOff x="249" y="2700"/>
            <a:chExt cx="953" cy="1365"/>
          </a:xfrm>
        </p:grpSpPr>
        <p:pic>
          <p:nvPicPr>
            <p:cNvPr id="11" name="Picture 59" descr="ninon_grande">
              <a:extLst>
                <a:ext uri="{FF2B5EF4-FFF2-40B4-BE49-F238E27FC236}">
                  <a16:creationId xmlns:a16="http://schemas.microsoft.com/office/drawing/2014/main" id="{358D443C-18A4-42F6-823C-904915432CD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/>
            <a:srcRect l="21204" r="21317" b="1701"/>
            <a:stretch>
              <a:fillRect/>
            </a:stretch>
          </p:blipFill>
          <p:spPr bwMode="auto">
            <a:xfrm>
              <a:off x="340" y="2700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692558C1-4493-49D7-AED3-8D17E3554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834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Tambores</a:t>
              </a:r>
            </a:p>
          </p:txBody>
        </p:sp>
      </p:grpSp>
      <p:sp>
        <p:nvSpPr>
          <p:cNvPr id="13" name="AutoShape 61">
            <a:extLst>
              <a:ext uri="{FF2B5EF4-FFF2-40B4-BE49-F238E27FC236}">
                <a16:creationId xmlns:a16="http://schemas.microsoft.com/office/drawing/2014/main" id="{F3EE86E2-2C57-4713-8725-BC3D40FE69F7}"/>
              </a:ext>
            </a:extLst>
          </p:cNvPr>
          <p:cNvSpPr>
            <a:spLocks noChangeArrowheads="1"/>
          </p:cNvSpPr>
          <p:nvPr/>
        </p:nvSpPr>
        <p:spPr bwMode="auto">
          <a:xfrm rot="21144321" flipH="1">
            <a:off x="520700" y="1700213"/>
            <a:ext cx="2232025" cy="3168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05" y="19384"/>
                </a:moveTo>
                <a:cubicBezTo>
                  <a:pt x="18353" y="17755"/>
                  <a:pt x="20404" y="14433"/>
                  <a:pt x="20404" y="10800"/>
                </a:cubicBezTo>
                <a:cubicBezTo>
                  <a:pt x="20404" y="6895"/>
                  <a:pt x="18039" y="3378"/>
                  <a:pt x="14423" y="1905"/>
                </a:cubicBezTo>
                <a:lnTo>
                  <a:pt x="14874" y="798"/>
                </a:lnTo>
                <a:cubicBezTo>
                  <a:pt x="18941" y="2454"/>
                  <a:pt x="21600" y="6408"/>
                  <a:pt x="21600" y="10800"/>
                </a:cubicBezTo>
                <a:cubicBezTo>
                  <a:pt x="21600" y="14885"/>
                  <a:pt x="19294" y="18621"/>
                  <a:pt x="15642" y="20453"/>
                </a:cubicBezTo>
                <a:lnTo>
                  <a:pt x="16852" y="22867"/>
                </a:lnTo>
                <a:lnTo>
                  <a:pt x="12425" y="21397"/>
                </a:lnTo>
                <a:lnTo>
                  <a:pt x="13895" y="16971"/>
                </a:lnTo>
                <a:lnTo>
                  <a:pt x="15105" y="193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4" name="Group 62">
            <a:extLst>
              <a:ext uri="{FF2B5EF4-FFF2-40B4-BE49-F238E27FC236}">
                <a16:creationId xmlns:a16="http://schemas.microsoft.com/office/drawing/2014/main" id="{B115A53E-8153-4A7B-BE3A-DF7DA518D34E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4724400"/>
            <a:ext cx="1512887" cy="2166938"/>
            <a:chOff x="1609" y="2564"/>
            <a:chExt cx="953" cy="1365"/>
          </a:xfrm>
        </p:grpSpPr>
        <p:pic>
          <p:nvPicPr>
            <p:cNvPr id="15" name="Picture 63" descr="DANZA%25201%2520130%2520%2520X%252097%2520acrilico%2520y%2520fibras%2520sobre%2520tela%2520%25202002">
              <a:hlinkClick r:id="rId5"/>
              <a:extLst>
                <a:ext uri="{FF2B5EF4-FFF2-40B4-BE49-F238E27FC236}">
                  <a16:creationId xmlns:a16="http://schemas.microsoft.com/office/drawing/2014/main" id="{8809142B-C467-4A1C-9A90-BF5C6512F80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8" y="2564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64">
              <a:extLst>
                <a:ext uri="{FF2B5EF4-FFF2-40B4-BE49-F238E27FC236}">
                  <a16:creationId xmlns:a16="http://schemas.microsoft.com/office/drawing/2014/main" id="{13975E78-709F-474A-9719-01E7719E9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3698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Danza</a:t>
              </a:r>
            </a:p>
          </p:txBody>
        </p:sp>
      </p:grpSp>
      <p:sp>
        <p:nvSpPr>
          <p:cNvPr id="17" name="AutoShape 65">
            <a:extLst>
              <a:ext uri="{FF2B5EF4-FFF2-40B4-BE49-F238E27FC236}">
                <a16:creationId xmlns:a16="http://schemas.microsoft.com/office/drawing/2014/main" id="{35AC2ED6-9122-499D-9FA0-894311F8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63588"/>
            <a:ext cx="6049962" cy="50403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87" y="19381"/>
                </a:moveTo>
                <a:cubicBezTo>
                  <a:pt x="19364" y="17474"/>
                  <a:pt x="21095" y="14251"/>
                  <a:pt x="21095" y="10800"/>
                </a:cubicBezTo>
                <a:cubicBezTo>
                  <a:pt x="21095" y="5114"/>
                  <a:pt x="16485" y="505"/>
                  <a:pt x="10800" y="505"/>
                </a:cubicBezTo>
                <a:cubicBezTo>
                  <a:pt x="7464" y="504"/>
                  <a:pt x="4335" y="2121"/>
                  <a:pt x="2404" y="4841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421"/>
                  <a:pt x="19785" y="17801"/>
                  <a:pt x="16766" y="19802"/>
                </a:cubicBezTo>
                <a:lnTo>
                  <a:pt x="18258" y="22052"/>
                </a:lnTo>
                <a:lnTo>
                  <a:pt x="14165" y="21224"/>
                </a:lnTo>
                <a:lnTo>
                  <a:pt x="14995" y="17130"/>
                </a:lnTo>
                <a:lnTo>
                  <a:pt x="16487" y="1938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id="{7B58BA4B-FCFE-4238-B075-67323492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936625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9598995"/>
      </p:ext>
    </p:extLst>
  </p:cSld>
  <p:clrMapOvr>
    <a:masterClrMapping/>
  </p:clrMapOvr>
  <p:transition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75F53E-E5CA-42E6-93B0-0D9FDD2E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08F9B0-39B1-4F0C-928B-C83D8895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73FE3A-CA1F-4B00-89C2-F21205C0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71</a:t>
            </a:fld>
            <a:endParaRPr lang="es-MX" i="0"/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5C23AC61-FA53-4674-A7CE-2D3EC045FF61}"/>
              </a:ext>
            </a:extLst>
          </p:cNvPr>
          <p:cNvGrpSpPr>
            <a:grpSpLocks/>
          </p:cNvGrpSpPr>
          <p:nvPr/>
        </p:nvGrpSpPr>
        <p:grpSpPr bwMode="auto">
          <a:xfrm>
            <a:off x="7343775" y="1550988"/>
            <a:ext cx="1800225" cy="2093912"/>
            <a:chOff x="3833" y="2886"/>
            <a:chExt cx="1134" cy="1319"/>
          </a:xfrm>
        </p:grpSpPr>
        <p:pic>
          <p:nvPicPr>
            <p:cNvPr id="6" name="Picture 67" descr="am39_2">
              <a:hlinkClick r:id="rId2"/>
              <a:extLst>
                <a:ext uri="{FF2B5EF4-FFF2-40B4-BE49-F238E27FC236}">
                  <a16:creationId xmlns:a16="http://schemas.microsoft.com/office/drawing/2014/main" id="{19A7D82B-BC98-4B19-8BD2-499F5E78C7E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2886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8">
              <a:extLst>
                <a:ext uri="{FF2B5EF4-FFF2-40B4-BE49-F238E27FC236}">
                  <a16:creationId xmlns:a16="http://schemas.microsoft.com/office/drawing/2014/main" id="{8479031C-39D4-477C-A4D9-8B4712DBF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974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 dirty="0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Alucinógenos</a:t>
              </a:r>
            </a:p>
          </p:txBody>
        </p:sp>
      </p:grpSp>
      <p:sp>
        <p:nvSpPr>
          <p:cNvPr id="8" name="AutoShape 69">
            <a:extLst>
              <a:ext uri="{FF2B5EF4-FFF2-40B4-BE49-F238E27FC236}">
                <a16:creationId xmlns:a16="http://schemas.microsoft.com/office/drawing/2014/main" id="{FD741EDC-15C7-4934-B300-7C6E54C2D450}"/>
              </a:ext>
            </a:extLst>
          </p:cNvPr>
          <p:cNvSpPr>
            <a:spLocks noChangeArrowheads="1"/>
          </p:cNvSpPr>
          <p:nvPr/>
        </p:nvSpPr>
        <p:spPr bwMode="auto">
          <a:xfrm rot="-392277">
            <a:off x="301625" y="398463"/>
            <a:ext cx="8158163" cy="58975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24" y="4575"/>
                </a:moveTo>
                <a:cubicBezTo>
                  <a:pt x="17337" y="1854"/>
                  <a:pt x="14169" y="245"/>
                  <a:pt x="10800" y="245"/>
                </a:cubicBezTo>
                <a:cubicBezTo>
                  <a:pt x="7693" y="244"/>
                  <a:pt x="4744" y="1613"/>
                  <a:pt x="2738" y="3986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4248" y="0"/>
                  <a:pt x="17488" y="1646"/>
                  <a:pt x="19522" y="4431"/>
                </a:cubicBezTo>
                <a:lnTo>
                  <a:pt x="21702" y="2838"/>
                </a:lnTo>
                <a:lnTo>
                  <a:pt x="21088" y="6782"/>
                </a:lnTo>
                <a:lnTo>
                  <a:pt x="17143" y="6167"/>
                </a:lnTo>
                <a:lnTo>
                  <a:pt x="19324" y="457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0" name="Group 58">
            <a:extLst>
              <a:ext uri="{FF2B5EF4-FFF2-40B4-BE49-F238E27FC236}">
                <a16:creationId xmlns:a16="http://schemas.microsoft.com/office/drawing/2014/main" id="{089F9686-6C75-444D-AE87-C236D2DD1B5F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508500"/>
            <a:ext cx="1512888" cy="2166938"/>
            <a:chOff x="249" y="2700"/>
            <a:chExt cx="953" cy="1365"/>
          </a:xfrm>
        </p:grpSpPr>
        <p:pic>
          <p:nvPicPr>
            <p:cNvPr id="11" name="Picture 59" descr="ninon_grande">
              <a:extLst>
                <a:ext uri="{FF2B5EF4-FFF2-40B4-BE49-F238E27FC236}">
                  <a16:creationId xmlns:a16="http://schemas.microsoft.com/office/drawing/2014/main" id="{358D443C-18A4-42F6-823C-904915432CD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/>
            <a:srcRect l="21204" r="21317" b="1701"/>
            <a:stretch>
              <a:fillRect/>
            </a:stretch>
          </p:blipFill>
          <p:spPr bwMode="auto">
            <a:xfrm>
              <a:off x="340" y="2700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692558C1-4493-49D7-AED3-8D17E3554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834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Tambores</a:t>
              </a:r>
            </a:p>
          </p:txBody>
        </p:sp>
      </p:grpSp>
      <p:sp>
        <p:nvSpPr>
          <p:cNvPr id="13" name="AutoShape 61">
            <a:extLst>
              <a:ext uri="{FF2B5EF4-FFF2-40B4-BE49-F238E27FC236}">
                <a16:creationId xmlns:a16="http://schemas.microsoft.com/office/drawing/2014/main" id="{F3EE86E2-2C57-4713-8725-BC3D40FE69F7}"/>
              </a:ext>
            </a:extLst>
          </p:cNvPr>
          <p:cNvSpPr>
            <a:spLocks noChangeArrowheads="1"/>
          </p:cNvSpPr>
          <p:nvPr/>
        </p:nvSpPr>
        <p:spPr bwMode="auto">
          <a:xfrm rot="21144321" flipH="1">
            <a:off x="520700" y="1700213"/>
            <a:ext cx="2232025" cy="3168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05" y="19384"/>
                </a:moveTo>
                <a:cubicBezTo>
                  <a:pt x="18353" y="17755"/>
                  <a:pt x="20404" y="14433"/>
                  <a:pt x="20404" y="10800"/>
                </a:cubicBezTo>
                <a:cubicBezTo>
                  <a:pt x="20404" y="6895"/>
                  <a:pt x="18039" y="3378"/>
                  <a:pt x="14423" y="1905"/>
                </a:cubicBezTo>
                <a:lnTo>
                  <a:pt x="14874" y="798"/>
                </a:lnTo>
                <a:cubicBezTo>
                  <a:pt x="18941" y="2454"/>
                  <a:pt x="21600" y="6408"/>
                  <a:pt x="21600" y="10800"/>
                </a:cubicBezTo>
                <a:cubicBezTo>
                  <a:pt x="21600" y="14885"/>
                  <a:pt x="19294" y="18621"/>
                  <a:pt x="15642" y="20453"/>
                </a:cubicBezTo>
                <a:lnTo>
                  <a:pt x="16852" y="22867"/>
                </a:lnTo>
                <a:lnTo>
                  <a:pt x="12425" y="21397"/>
                </a:lnTo>
                <a:lnTo>
                  <a:pt x="13895" y="16971"/>
                </a:lnTo>
                <a:lnTo>
                  <a:pt x="15105" y="193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4" name="Group 62">
            <a:extLst>
              <a:ext uri="{FF2B5EF4-FFF2-40B4-BE49-F238E27FC236}">
                <a16:creationId xmlns:a16="http://schemas.microsoft.com/office/drawing/2014/main" id="{B115A53E-8153-4A7B-BE3A-DF7DA518D34E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4724400"/>
            <a:ext cx="1512887" cy="2166938"/>
            <a:chOff x="1609" y="2564"/>
            <a:chExt cx="953" cy="1365"/>
          </a:xfrm>
        </p:grpSpPr>
        <p:pic>
          <p:nvPicPr>
            <p:cNvPr id="15" name="Picture 63" descr="DANZA%25201%2520130%2520%2520X%252097%2520acrilico%2520y%2520fibras%2520sobre%2520tela%2520%25202002">
              <a:hlinkClick r:id="rId5"/>
              <a:extLst>
                <a:ext uri="{FF2B5EF4-FFF2-40B4-BE49-F238E27FC236}">
                  <a16:creationId xmlns:a16="http://schemas.microsoft.com/office/drawing/2014/main" id="{8809142B-C467-4A1C-9A90-BF5C6512F80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8" y="2564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64">
              <a:extLst>
                <a:ext uri="{FF2B5EF4-FFF2-40B4-BE49-F238E27FC236}">
                  <a16:creationId xmlns:a16="http://schemas.microsoft.com/office/drawing/2014/main" id="{13975E78-709F-474A-9719-01E7719E9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3698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Danza</a:t>
              </a:r>
            </a:p>
          </p:txBody>
        </p:sp>
      </p:grpSp>
      <p:sp>
        <p:nvSpPr>
          <p:cNvPr id="17" name="AutoShape 65">
            <a:extLst>
              <a:ext uri="{FF2B5EF4-FFF2-40B4-BE49-F238E27FC236}">
                <a16:creationId xmlns:a16="http://schemas.microsoft.com/office/drawing/2014/main" id="{35AC2ED6-9122-499D-9FA0-894311F8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63588"/>
            <a:ext cx="6049962" cy="50403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87" y="19381"/>
                </a:moveTo>
                <a:cubicBezTo>
                  <a:pt x="19364" y="17474"/>
                  <a:pt x="21095" y="14251"/>
                  <a:pt x="21095" y="10800"/>
                </a:cubicBezTo>
                <a:cubicBezTo>
                  <a:pt x="21095" y="5114"/>
                  <a:pt x="16485" y="505"/>
                  <a:pt x="10800" y="505"/>
                </a:cubicBezTo>
                <a:cubicBezTo>
                  <a:pt x="7464" y="504"/>
                  <a:pt x="4335" y="2121"/>
                  <a:pt x="2404" y="4841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421"/>
                  <a:pt x="19785" y="17801"/>
                  <a:pt x="16766" y="19802"/>
                </a:cubicBezTo>
                <a:lnTo>
                  <a:pt x="18258" y="22052"/>
                </a:lnTo>
                <a:lnTo>
                  <a:pt x="14165" y="21224"/>
                </a:lnTo>
                <a:lnTo>
                  <a:pt x="14995" y="17130"/>
                </a:lnTo>
                <a:lnTo>
                  <a:pt x="16487" y="1938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8" name="Group 70">
            <a:extLst>
              <a:ext uri="{FF2B5EF4-FFF2-40B4-BE49-F238E27FC236}">
                <a16:creationId xmlns:a16="http://schemas.microsoft.com/office/drawing/2014/main" id="{ED3CF226-20EA-4B93-ACD8-B758D6D97A1C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4692650"/>
            <a:ext cx="1512887" cy="2120900"/>
            <a:chOff x="4740" y="2457"/>
            <a:chExt cx="953" cy="1336"/>
          </a:xfrm>
        </p:grpSpPr>
        <p:pic>
          <p:nvPicPr>
            <p:cNvPr id="19" name="Picture 71" descr="Sioux implorant. Photo originale dédicacée par Buddy Red Bow à Bras Long">
              <a:extLst>
                <a:ext uri="{FF2B5EF4-FFF2-40B4-BE49-F238E27FC236}">
                  <a16:creationId xmlns:a16="http://schemas.microsoft.com/office/drawing/2014/main" id="{50120C75-13AB-4CC7-997D-070541757B5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30" y="2457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2">
              <a:extLst>
                <a:ext uri="{FF2B5EF4-FFF2-40B4-BE49-F238E27FC236}">
                  <a16:creationId xmlns:a16="http://schemas.microsoft.com/office/drawing/2014/main" id="{F3ED2D5E-B657-46A1-830D-CCE4657BE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562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Cánticos</a:t>
              </a:r>
            </a:p>
          </p:txBody>
        </p:sp>
      </p:grpSp>
      <p:sp>
        <p:nvSpPr>
          <p:cNvPr id="21" name="AutoShape 73">
            <a:extLst>
              <a:ext uri="{FF2B5EF4-FFF2-40B4-BE49-F238E27FC236}">
                <a16:creationId xmlns:a16="http://schemas.microsoft.com/office/drawing/2014/main" id="{279D0CFB-11A2-4B48-B6B1-4E51CBD02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698500"/>
            <a:ext cx="7042150" cy="61864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263" y="11528"/>
                </a:moveTo>
                <a:cubicBezTo>
                  <a:pt x="21280" y="11286"/>
                  <a:pt x="21289" y="11043"/>
                  <a:pt x="21289" y="10800"/>
                </a:cubicBezTo>
                <a:cubicBezTo>
                  <a:pt x="21289" y="5007"/>
                  <a:pt x="16592" y="311"/>
                  <a:pt x="10800" y="311"/>
                </a:cubicBezTo>
                <a:cubicBezTo>
                  <a:pt x="7712" y="310"/>
                  <a:pt x="4782" y="1671"/>
                  <a:pt x="2789" y="4029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0"/>
                  <a:pt x="21591" y="11300"/>
                  <a:pt x="21573" y="11550"/>
                </a:cubicBezTo>
                <a:lnTo>
                  <a:pt x="24267" y="11738"/>
                </a:lnTo>
                <a:lnTo>
                  <a:pt x="21221" y="14388"/>
                </a:lnTo>
                <a:lnTo>
                  <a:pt x="18570" y="11341"/>
                </a:lnTo>
                <a:lnTo>
                  <a:pt x="21263" y="115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id="{7B58BA4B-FCFE-4238-B075-67323492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936625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335593"/>
      </p:ext>
    </p:extLst>
  </p:cSld>
  <p:clrMapOvr>
    <a:masterClrMapping/>
  </p:clrMapOvr>
  <p:transition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75F53E-E5CA-42E6-93B0-0D9FDD2E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08F9B0-39B1-4F0C-928B-C83D8895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73FE3A-CA1F-4B00-89C2-F21205C0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72</a:t>
            </a:fld>
            <a:endParaRPr lang="es-MX" i="0"/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5C23AC61-FA53-4674-A7CE-2D3EC045FF61}"/>
              </a:ext>
            </a:extLst>
          </p:cNvPr>
          <p:cNvGrpSpPr>
            <a:grpSpLocks/>
          </p:cNvGrpSpPr>
          <p:nvPr/>
        </p:nvGrpSpPr>
        <p:grpSpPr bwMode="auto">
          <a:xfrm>
            <a:off x="7343775" y="1550988"/>
            <a:ext cx="1800225" cy="2093912"/>
            <a:chOff x="3833" y="2886"/>
            <a:chExt cx="1134" cy="1319"/>
          </a:xfrm>
        </p:grpSpPr>
        <p:pic>
          <p:nvPicPr>
            <p:cNvPr id="6" name="Picture 67" descr="am39_2">
              <a:hlinkClick r:id="rId2"/>
              <a:extLst>
                <a:ext uri="{FF2B5EF4-FFF2-40B4-BE49-F238E27FC236}">
                  <a16:creationId xmlns:a16="http://schemas.microsoft.com/office/drawing/2014/main" id="{19A7D82B-BC98-4B19-8BD2-499F5E78C7E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2886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8">
              <a:extLst>
                <a:ext uri="{FF2B5EF4-FFF2-40B4-BE49-F238E27FC236}">
                  <a16:creationId xmlns:a16="http://schemas.microsoft.com/office/drawing/2014/main" id="{8479031C-39D4-477C-A4D9-8B4712DBF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974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 dirty="0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Alucinógenos</a:t>
              </a:r>
            </a:p>
          </p:txBody>
        </p:sp>
      </p:grpSp>
      <p:sp>
        <p:nvSpPr>
          <p:cNvPr id="8" name="AutoShape 69">
            <a:extLst>
              <a:ext uri="{FF2B5EF4-FFF2-40B4-BE49-F238E27FC236}">
                <a16:creationId xmlns:a16="http://schemas.microsoft.com/office/drawing/2014/main" id="{FD741EDC-15C7-4934-B300-7C6E54C2D450}"/>
              </a:ext>
            </a:extLst>
          </p:cNvPr>
          <p:cNvSpPr>
            <a:spLocks noChangeArrowheads="1"/>
          </p:cNvSpPr>
          <p:nvPr/>
        </p:nvSpPr>
        <p:spPr bwMode="auto">
          <a:xfrm rot="-392277">
            <a:off x="301625" y="398463"/>
            <a:ext cx="8158163" cy="58975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24" y="4575"/>
                </a:moveTo>
                <a:cubicBezTo>
                  <a:pt x="17337" y="1854"/>
                  <a:pt x="14169" y="245"/>
                  <a:pt x="10800" y="245"/>
                </a:cubicBezTo>
                <a:cubicBezTo>
                  <a:pt x="7693" y="244"/>
                  <a:pt x="4744" y="1613"/>
                  <a:pt x="2738" y="3986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4248" y="0"/>
                  <a:pt x="17488" y="1646"/>
                  <a:pt x="19522" y="4431"/>
                </a:cubicBezTo>
                <a:lnTo>
                  <a:pt x="21702" y="2838"/>
                </a:lnTo>
                <a:lnTo>
                  <a:pt x="21088" y="6782"/>
                </a:lnTo>
                <a:lnTo>
                  <a:pt x="17143" y="6167"/>
                </a:lnTo>
                <a:lnTo>
                  <a:pt x="19324" y="457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0" name="Group 58">
            <a:extLst>
              <a:ext uri="{FF2B5EF4-FFF2-40B4-BE49-F238E27FC236}">
                <a16:creationId xmlns:a16="http://schemas.microsoft.com/office/drawing/2014/main" id="{089F9686-6C75-444D-AE87-C236D2DD1B5F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508500"/>
            <a:ext cx="1512888" cy="2166938"/>
            <a:chOff x="249" y="2700"/>
            <a:chExt cx="953" cy="1365"/>
          </a:xfrm>
        </p:grpSpPr>
        <p:pic>
          <p:nvPicPr>
            <p:cNvPr id="11" name="Picture 59" descr="ninon_grande">
              <a:extLst>
                <a:ext uri="{FF2B5EF4-FFF2-40B4-BE49-F238E27FC236}">
                  <a16:creationId xmlns:a16="http://schemas.microsoft.com/office/drawing/2014/main" id="{358D443C-18A4-42F6-823C-904915432CD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/>
            <a:srcRect l="21204" r="21317" b="1701"/>
            <a:stretch>
              <a:fillRect/>
            </a:stretch>
          </p:blipFill>
          <p:spPr bwMode="auto">
            <a:xfrm>
              <a:off x="340" y="2700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692558C1-4493-49D7-AED3-8D17E3554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834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Tambores</a:t>
              </a:r>
            </a:p>
          </p:txBody>
        </p:sp>
      </p:grpSp>
      <p:sp>
        <p:nvSpPr>
          <p:cNvPr id="13" name="AutoShape 61">
            <a:extLst>
              <a:ext uri="{FF2B5EF4-FFF2-40B4-BE49-F238E27FC236}">
                <a16:creationId xmlns:a16="http://schemas.microsoft.com/office/drawing/2014/main" id="{F3EE86E2-2C57-4713-8725-BC3D40FE69F7}"/>
              </a:ext>
            </a:extLst>
          </p:cNvPr>
          <p:cNvSpPr>
            <a:spLocks noChangeArrowheads="1"/>
          </p:cNvSpPr>
          <p:nvPr/>
        </p:nvSpPr>
        <p:spPr bwMode="auto">
          <a:xfrm rot="21144321" flipH="1">
            <a:off x="520700" y="1700213"/>
            <a:ext cx="2232025" cy="3168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05" y="19384"/>
                </a:moveTo>
                <a:cubicBezTo>
                  <a:pt x="18353" y="17755"/>
                  <a:pt x="20404" y="14433"/>
                  <a:pt x="20404" y="10800"/>
                </a:cubicBezTo>
                <a:cubicBezTo>
                  <a:pt x="20404" y="6895"/>
                  <a:pt x="18039" y="3378"/>
                  <a:pt x="14423" y="1905"/>
                </a:cubicBezTo>
                <a:lnTo>
                  <a:pt x="14874" y="798"/>
                </a:lnTo>
                <a:cubicBezTo>
                  <a:pt x="18941" y="2454"/>
                  <a:pt x="21600" y="6408"/>
                  <a:pt x="21600" y="10800"/>
                </a:cubicBezTo>
                <a:cubicBezTo>
                  <a:pt x="21600" y="14885"/>
                  <a:pt x="19294" y="18621"/>
                  <a:pt x="15642" y="20453"/>
                </a:cubicBezTo>
                <a:lnTo>
                  <a:pt x="16852" y="22867"/>
                </a:lnTo>
                <a:lnTo>
                  <a:pt x="12425" y="21397"/>
                </a:lnTo>
                <a:lnTo>
                  <a:pt x="13895" y="16971"/>
                </a:lnTo>
                <a:lnTo>
                  <a:pt x="15105" y="193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4" name="Group 62">
            <a:extLst>
              <a:ext uri="{FF2B5EF4-FFF2-40B4-BE49-F238E27FC236}">
                <a16:creationId xmlns:a16="http://schemas.microsoft.com/office/drawing/2014/main" id="{B115A53E-8153-4A7B-BE3A-DF7DA518D34E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4724400"/>
            <a:ext cx="1512887" cy="2166938"/>
            <a:chOff x="1609" y="2564"/>
            <a:chExt cx="953" cy="1365"/>
          </a:xfrm>
        </p:grpSpPr>
        <p:pic>
          <p:nvPicPr>
            <p:cNvPr id="15" name="Picture 63" descr="DANZA%25201%2520130%2520%2520X%252097%2520acrilico%2520y%2520fibras%2520sobre%2520tela%2520%25202002">
              <a:hlinkClick r:id="rId5"/>
              <a:extLst>
                <a:ext uri="{FF2B5EF4-FFF2-40B4-BE49-F238E27FC236}">
                  <a16:creationId xmlns:a16="http://schemas.microsoft.com/office/drawing/2014/main" id="{8809142B-C467-4A1C-9A90-BF5C6512F80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8" y="2564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64">
              <a:extLst>
                <a:ext uri="{FF2B5EF4-FFF2-40B4-BE49-F238E27FC236}">
                  <a16:creationId xmlns:a16="http://schemas.microsoft.com/office/drawing/2014/main" id="{13975E78-709F-474A-9719-01E7719E9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3698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Danza</a:t>
              </a:r>
            </a:p>
          </p:txBody>
        </p:sp>
      </p:grpSp>
      <p:sp>
        <p:nvSpPr>
          <p:cNvPr id="17" name="AutoShape 65">
            <a:extLst>
              <a:ext uri="{FF2B5EF4-FFF2-40B4-BE49-F238E27FC236}">
                <a16:creationId xmlns:a16="http://schemas.microsoft.com/office/drawing/2014/main" id="{35AC2ED6-9122-499D-9FA0-894311F8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63588"/>
            <a:ext cx="6049962" cy="50403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87" y="19381"/>
                </a:moveTo>
                <a:cubicBezTo>
                  <a:pt x="19364" y="17474"/>
                  <a:pt x="21095" y="14251"/>
                  <a:pt x="21095" y="10800"/>
                </a:cubicBezTo>
                <a:cubicBezTo>
                  <a:pt x="21095" y="5114"/>
                  <a:pt x="16485" y="505"/>
                  <a:pt x="10800" y="505"/>
                </a:cubicBezTo>
                <a:cubicBezTo>
                  <a:pt x="7464" y="504"/>
                  <a:pt x="4335" y="2121"/>
                  <a:pt x="2404" y="4841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421"/>
                  <a:pt x="19785" y="17801"/>
                  <a:pt x="16766" y="19802"/>
                </a:cubicBezTo>
                <a:lnTo>
                  <a:pt x="18258" y="22052"/>
                </a:lnTo>
                <a:lnTo>
                  <a:pt x="14165" y="21224"/>
                </a:lnTo>
                <a:lnTo>
                  <a:pt x="14995" y="17130"/>
                </a:lnTo>
                <a:lnTo>
                  <a:pt x="16487" y="1938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8" name="Group 70">
            <a:extLst>
              <a:ext uri="{FF2B5EF4-FFF2-40B4-BE49-F238E27FC236}">
                <a16:creationId xmlns:a16="http://schemas.microsoft.com/office/drawing/2014/main" id="{ED3CF226-20EA-4B93-ACD8-B758D6D97A1C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4692650"/>
            <a:ext cx="1512887" cy="2120900"/>
            <a:chOff x="4740" y="2457"/>
            <a:chExt cx="953" cy="1336"/>
          </a:xfrm>
        </p:grpSpPr>
        <p:pic>
          <p:nvPicPr>
            <p:cNvPr id="19" name="Picture 71" descr="Sioux implorant. Photo originale dédicacée par Buddy Red Bow à Bras Long">
              <a:extLst>
                <a:ext uri="{FF2B5EF4-FFF2-40B4-BE49-F238E27FC236}">
                  <a16:creationId xmlns:a16="http://schemas.microsoft.com/office/drawing/2014/main" id="{50120C75-13AB-4CC7-997D-070541757B5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30" y="2457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2">
              <a:extLst>
                <a:ext uri="{FF2B5EF4-FFF2-40B4-BE49-F238E27FC236}">
                  <a16:creationId xmlns:a16="http://schemas.microsoft.com/office/drawing/2014/main" id="{F3ED2D5E-B657-46A1-830D-CCE4657BE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562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Cánticos</a:t>
              </a:r>
            </a:p>
          </p:txBody>
        </p:sp>
      </p:grpSp>
      <p:sp>
        <p:nvSpPr>
          <p:cNvPr id="21" name="AutoShape 73">
            <a:extLst>
              <a:ext uri="{FF2B5EF4-FFF2-40B4-BE49-F238E27FC236}">
                <a16:creationId xmlns:a16="http://schemas.microsoft.com/office/drawing/2014/main" id="{279D0CFB-11A2-4B48-B6B1-4E51CBD02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698500"/>
            <a:ext cx="7042150" cy="61864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263" y="11528"/>
                </a:moveTo>
                <a:cubicBezTo>
                  <a:pt x="21280" y="11286"/>
                  <a:pt x="21289" y="11043"/>
                  <a:pt x="21289" y="10800"/>
                </a:cubicBezTo>
                <a:cubicBezTo>
                  <a:pt x="21289" y="5007"/>
                  <a:pt x="16592" y="311"/>
                  <a:pt x="10800" y="311"/>
                </a:cubicBezTo>
                <a:cubicBezTo>
                  <a:pt x="7712" y="310"/>
                  <a:pt x="4782" y="1671"/>
                  <a:pt x="2789" y="4029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0"/>
                  <a:pt x="21591" y="11300"/>
                  <a:pt x="21573" y="11550"/>
                </a:cubicBezTo>
                <a:lnTo>
                  <a:pt x="24267" y="11738"/>
                </a:lnTo>
                <a:lnTo>
                  <a:pt x="21221" y="14388"/>
                </a:lnTo>
                <a:lnTo>
                  <a:pt x="18570" y="11341"/>
                </a:lnTo>
                <a:lnTo>
                  <a:pt x="21263" y="115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22" name="Group 75">
            <a:extLst>
              <a:ext uri="{FF2B5EF4-FFF2-40B4-BE49-F238E27FC236}">
                <a16:creationId xmlns:a16="http://schemas.microsoft.com/office/drawing/2014/main" id="{35CD887F-18FB-4D92-950B-23CF91771ACF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2276475"/>
            <a:ext cx="1512887" cy="2089150"/>
            <a:chOff x="2517" y="1430"/>
            <a:chExt cx="953" cy="1316"/>
          </a:xfrm>
        </p:grpSpPr>
        <p:pic>
          <p:nvPicPr>
            <p:cNvPr id="23" name="Picture 76" descr="Talleres de Mejoramiento Espiritual">
              <a:extLst>
                <a:ext uri="{FF2B5EF4-FFF2-40B4-BE49-F238E27FC236}">
                  <a16:creationId xmlns:a16="http://schemas.microsoft.com/office/drawing/2014/main" id="{8ECC9270-7434-428D-B171-75F3585B9CA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53" y="1430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77">
              <a:extLst>
                <a:ext uri="{FF2B5EF4-FFF2-40B4-BE49-F238E27FC236}">
                  <a16:creationId xmlns:a16="http://schemas.microsoft.com/office/drawing/2014/main" id="{23CC1E69-E86E-4308-A23B-E6789CC75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2515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Dolor</a:t>
              </a:r>
            </a:p>
          </p:txBody>
        </p:sp>
      </p:grpSp>
      <p:sp>
        <p:nvSpPr>
          <p:cNvPr id="25" name="AutoShape 56">
            <a:extLst>
              <a:ext uri="{FF2B5EF4-FFF2-40B4-BE49-F238E27FC236}">
                <a16:creationId xmlns:a16="http://schemas.microsoft.com/office/drawing/2014/main" id="{25D3A992-4744-4A06-9CCB-B0474C3D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620838"/>
            <a:ext cx="3240087" cy="1008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51" y="13979"/>
                </a:moveTo>
                <a:cubicBezTo>
                  <a:pt x="19825" y="12961"/>
                  <a:pt x="20017" y="11884"/>
                  <a:pt x="20017" y="10800"/>
                </a:cubicBezTo>
                <a:cubicBezTo>
                  <a:pt x="20017" y="5709"/>
                  <a:pt x="15890" y="1583"/>
                  <a:pt x="10800" y="1583"/>
                </a:cubicBezTo>
                <a:cubicBezTo>
                  <a:pt x="7813" y="1582"/>
                  <a:pt x="5012" y="3029"/>
                  <a:pt x="3283" y="5465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071"/>
                  <a:pt x="21375" y="13332"/>
                  <a:pt x="20936" y="14525"/>
                </a:cubicBezTo>
                <a:lnTo>
                  <a:pt x="23471" y="15457"/>
                </a:lnTo>
                <a:lnTo>
                  <a:pt x="18990" y="17530"/>
                </a:lnTo>
                <a:lnTo>
                  <a:pt x="16916" y="13048"/>
                </a:lnTo>
                <a:lnTo>
                  <a:pt x="19451" y="139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id="{7B58BA4B-FCFE-4238-B075-67323492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936625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5917003"/>
      </p:ext>
    </p:extLst>
  </p:cSld>
  <p:clrMapOvr>
    <a:masterClrMapping/>
  </p:clrMapOvr>
  <p:transition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75F53E-E5CA-42E6-93B0-0D9FDD2E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08F9B0-39B1-4F0C-928B-C83D8895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73FE3A-CA1F-4B00-89C2-F21205C0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73</a:t>
            </a:fld>
            <a:endParaRPr lang="es-MX" i="0"/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5C23AC61-FA53-4674-A7CE-2D3EC045FF61}"/>
              </a:ext>
            </a:extLst>
          </p:cNvPr>
          <p:cNvGrpSpPr>
            <a:grpSpLocks/>
          </p:cNvGrpSpPr>
          <p:nvPr/>
        </p:nvGrpSpPr>
        <p:grpSpPr bwMode="auto">
          <a:xfrm>
            <a:off x="7343775" y="1550988"/>
            <a:ext cx="1800225" cy="2093912"/>
            <a:chOff x="3833" y="2886"/>
            <a:chExt cx="1134" cy="1319"/>
          </a:xfrm>
        </p:grpSpPr>
        <p:pic>
          <p:nvPicPr>
            <p:cNvPr id="6" name="Picture 67" descr="am39_2">
              <a:hlinkClick r:id="rId2"/>
              <a:extLst>
                <a:ext uri="{FF2B5EF4-FFF2-40B4-BE49-F238E27FC236}">
                  <a16:creationId xmlns:a16="http://schemas.microsoft.com/office/drawing/2014/main" id="{19A7D82B-BC98-4B19-8BD2-499F5E78C7E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2886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8">
              <a:extLst>
                <a:ext uri="{FF2B5EF4-FFF2-40B4-BE49-F238E27FC236}">
                  <a16:creationId xmlns:a16="http://schemas.microsoft.com/office/drawing/2014/main" id="{8479031C-39D4-477C-A4D9-8B4712DBF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974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 dirty="0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Alucinógenos</a:t>
              </a:r>
            </a:p>
          </p:txBody>
        </p:sp>
      </p:grpSp>
      <p:sp>
        <p:nvSpPr>
          <p:cNvPr id="8" name="AutoShape 69">
            <a:extLst>
              <a:ext uri="{FF2B5EF4-FFF2-40B4-BE49-F238E27FC236}">
                <a16:creationId xmlns:a16="http://schemas.microsoft.com/office/drawing/2014/main" id="{FD741EDC-15C7-4934-B300-7C6E54C2D450}"/>
              </a:ext>
            </a:extLst>
          </p:cNvPr>
          <p:cNvSpPr>
            <a:spLocks noChangeArrowheads="1"/>
          </p:cNvSpPr>
          <p:nvPr/>
        </p:nvSpPr>
        <p:spPr bwMode="auto">
          <a:xfrm rot="-392277">
            <a:off x="301625" y="398463"/>
            <a:ext cx="8158163" cy="58975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24" y="4575"/>
                </a:moveTo>
                <a:cubicBezTo>
                  <a:pt x="17337" y="1854"/>
                  <a:pt x="14169" y="245"/>
                  <a:pt x="10800" y="245"/>
                </a:cubicBezTo>
                <a:cubicBezTo>
                  <a:pt x="7693" y="244"/>
                  <a:pt x="4744" y="1613"/>
                  <a:pt x="2738" y="3986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4248" y="0"/>
                  <a:pt x="17488" y="1646"/>
                  <a:pt x="19522" y="4431"/>
                </a:cubicBezTo>
                <a:lnTo>
                  <a:pt x="21702" y="2838"/>
                </a:lnTo>
                <a:lnTo>
                  <a:pt x="21088" y="6782"/>
                </a:lnTo>
                <a:lnTo>
                  <a:pt x="17143" y="6167"/>
                </a:lnTo>
                <a:lnTo>
                  <a:pt x="19324" y="457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0" name="Group 58">
            <a:extLst>
              <a:ext uri="{FF2B5EF4-FFF2-40B4-BE49-F238E27FC236}">
                <a16:creationId xmlns:a16="http://schemas.microsoft.com/office/drawing/2014/main" id="{089F9686-6C75-444D-AE87-C236D2DD1B5F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508500"/>
            <a:ext cx="1512888" cy="2166938"/>
            <a:chOff x="249" y="2700"/>
            <a:chExt cx="953" cy="1365"/>
          </a:xfrm>
        </p:grpSpPr>
        <p:pic>
          <p:nvPicPr>
            <p:cNvPr id="11" name="Picture 59" descr="ninon_grande">
              <a:extLst>
                <a:ext uri="{FF2B5EF4-FFF2-40B4-BE49-F238E27FC236}">
                  <a16:creationId xmlns:a16="http://schemas.microsoft.com/office/drawing/2014/main" id="{358D443C-18A4-42F6-823C-904915432CD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/>
            <a:srcRect l="21204" r="21317" b="1701"/>
            <a:stretch>
              <a:fillRect/>
            </a:stretch>
          </p:blipFill>
          <p:spPr bwMode="auto">
            <a:xfrm>
              <a:off x="340" y="2700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692558C1-4493-49D7-AED3-8D17E3554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834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Tambores</a:t>
              </a:r>
            </a:p>
          </p:txBody>
        </p:sp>
      </p:grpSp>
      <p:sp>
        <p:nvSpPr>
          <p:cNvPr id="13" name="AutoShape 61">
            <a:extLst>
              <a:ext uri="{FF2B5EF4-FFF2-40B4-BE49-F238E27FC236}">
                <a16:creationId xmlns:a16="http://schemas.microsoft.com/office/drawing/2014/main" id="{F3EE86E2-2C57-4713-8725-BC3D40FE69F7}"/>
              </a:ext>
            </a:extLst>
          </p:cNvPr>
          <p:cNvSpPr>
            <a:spLocks noChangeArrowheads="1"/>
          </p:cNvSpPr>
          <p:nvPr/>
        </p:nvSpPr>
        <p:spPr bwMode="auto">
          <a:xfrm rot="21144321" flipH="1">
            <a:off x="520700" y="1700213"/>
            <a:ext cx="2232025" cy="3168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05" y="19384"/>
                </a:moveTo>
                <a:cubicBezTo>
                  <a:pt x="18353" y="17755"/>
                  <a:pt x="20404" y="14433"/>
                  <a:pt x="20404" y="10800"/>
                </a:cubicBezTo>
                <a:cubicBezTo>
                  <a:pt x="20404" y="6895"/>
                  <a:pt x="18039" y="3378"/>
                  <a:pt x="14423" y="1905"/>
                </a:cubicBezTo>
                <a:lnTo>
                  <a:pt x="14874" y="798"/>
                </a:lnTo>
                <a:cubicBezTo>
                  <a:pt x="18941" y="2454"/>
                  <a:pt x="21600" y="6408"/>
                  <a:pt x="21600" y="10800"/>
                </a:cubicBezTo>
                <a:cubicBezTo>
                  <a:pt x="21600" y="14885"/>
                  <a:pt x="19294" y="18621"/>
                  <a:pt x="15642" y="20453"/>
                </a:cubicBezTo>
                <a:lnTo>
                  <a:pt x="16852" y="22867"/>
                </a:lnTo>
                <a:lnTo>
                  <a:pt x="12425" y="21397"/>
                </a:lnTo>
                <a:lnTo>
                  <a:pt x="13895" y="16971"/>
                </a:lnTo>
                <a:lnTo>
                  <a:pt x="15105" y="193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4" name="Group 62">
            <a:extLst>
              <a:ext uri="{FF2B5EF4-FFF2-40B4-BE49-F238E27FC236}">
                <a16:creationId xmlns:a16="http://schemas.microsoft.com/office/drawing/2014/main" id="{B115A53E-8153-4A7B-BE3A-DF7DA518D34E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4724400"/>
            <a:ext cx="1512887" cy="2166938"/>
            <a:chOff x="1609" y="2564"/>
            <a:chExt cx="953" cy="1365"/>
          </a:xfrm>
        </p:grpSpPr>
        <p:pic>
          <p:nvPicPr>
            <p:cNvPr id="15" name="Picture 63" descr="DANZA%25201%2520130%2520%2520X%252097%2520acrilico%2520y%2520fibras%2520sobre%2520tela%2520%25202002">
              <a:hlinkClick r:id="rId5"/>
              <a:extLst>
                <a:ext uri="{FF2B5EF4-FFF2-40B4-BE49-F238E27FC236}">
                  <a16:creationId xmlns:a16="http://schemas.microsoft.com/office/drawing/2014/main" id="{8809142B-C467-4A1C-9A90-BF5C6512F80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8" y="2564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64">
              <a:extLst>
                <a:ext uri="{FF2B5EF4-FFF2-40B4-BE49-F238E27FC236}">
                  <a16:creationId xmlns:a16="http://schemas.microsoft.com/office/drawing/2014/main" id="{13975E78-709F-474A-9719-01E7719E9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3698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Danza</a:t>
              </a:r>
            </a:p>
          </p:txBody>
        </p:sp>
      </p:grpSp>
      <p:sp>
        <p:nvSpPr>
          <p:cNvPr id="17" name="AutoShape 65">
            <a:extLst>
              <a:ext uri="{FF2B5EF4-FFF2-40B4-BE49-F238E27FC236}">
                <a16:creationId xmlns:a16="http://schemas.microsoft.com/office/drawing/2014/main" id="{35AC2ED6-9122-499D-9FA0-894311F8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63588"/>
            <a:ext cx="6049962" cy="50403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87" y="19381"/>
                </a:moveTo>
                <a:cubicBezTo>
                  <a:pt x="19364" y="17474"/>
                  <a:pt x="21095" y="14251"/>
                  <a:pt x="21095" y="10800"/>
                </a:cubicBezTo>
                <a:cubicBezTo>
                  <a:pt x="21095" y="5114"/>
                  <a:pt x="16485" y="505"/>
                  <a:pt x="10800" y="505"/>
                </a:cubicBezTo>
                <a:cubicBezTo>
                  <a:pt x="7464" y="504"/>
                  <a:pt x="4335" y="2121"/>
                  <a:pt x="2404" y="4841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421"/>
                  <a:pt x="19785" y="17801"/>
                  <a:pt x="16766" y="19802"/>
                </a:cubicBezTo>
                <a:lnTo>
                  <a:pt x="18258" y="22052"/>
                </a:lnTo>
                <a:lnTo>
                  <a:pt x="14165" y="21224"/>
                </a:lnTo>
                <a:lnTo>
                  <a:pt x="14995" y="17130"/>
                </a:lnTo>
                <a:lnTo>
                  <a:pt x="16487" y="1938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8" name="Group 70">
            <a:extLst>
              <a:ext uri="{FF2B5EF4-FFF2-40B4-BE49-F238E27FC236}">
                <a16:creationId xmlns:a16="http://schemas.microsoft.com/office/drawing/2014/main" id="{ED3CF226-20EA-4B93-ACD8-B758D6D97A1C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4692650"/>
            <a:ext cx="1512887" cy="2120900"/>
            <a:chOff x="4740" y="2457"/>
            <a:chExt cx="953" cy="1336"/>
          </a:xfrm>
        </p:grpSpPr>
        <p:pic>
          <p:nvPicPr>
            <p:cNvPr id="19" name="Picture 71" descr="Sioux implorant. Photo originale dédicacée par Buddy Red Bow à Bras Long">
              <a:extLst>
                <a:ext uri="{FF2B5EF4-FFF2-40B4-BE49-F238E27FC236}">
                  <a16:creationId xmlns:a16="http://schemas.microsoft.com/office/drawing/2014/main" id="{50120C75-13AB-4CC7-997D-070541757B5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30" y="2457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2">
              <a:extLst>
                <a:ext uri="{FF2B5EF4-FFF2-40B4-BE49-F238E27FC236}">
                  <a16:creationId xmlns:a16="http://schemas.microsoft.com/office/drawing/2014/main" id="{F3ED2D5E-B657-46A1-830D-CCE4657BE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562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Cánticos</a:t>
              </a:r>
            </a:p>
          </p:txBody>
        </p:sp>
      </p:grpSp>
      <p:sp>
        <p:nvSpPr>
          <p:cNvPr id="21" name="AutoShape 73">
            <a:extLst>
              <a:ext uri="{FF2B5EF4-FFF2-40B4-BE49-F238E27FC236}">
                <a16:creationId xmlns:a16="http://schemas.microsoft.com/office/drawing/2014/main" id="{279D0CFB-11A2-4B48-B6B1-4E51CBD02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698500"/>
            <a:ext cx="7042150" cy="61864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263" y="11528"/>
                </a:moveTo>
                <a:cubicBezTo>
                  <a:pt x="21280" y="11286"/>
                  <a:pt x="21289" y="11043"/>
                  <a:pt x="21289" y="10800"/>
                </a:cubicBezTo>
                <a:cubicBezTo>
                  <a:pt x="21289" y="5007"/>
                  <a:pt x="16592" y="311"/>
                  <a:pt x="10800" y="311"/>
                </a:cubicBezTo>
                <a:cubicBezTo>
                  <a:pt x="7712" y="310"/>
                  <a:pt x="4782" y="1671"/>
                  <a:pt x="2789" y="4029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0"/>
                  <a:pt x="21591" y="11300"/>
                  <a:pt x="21573" y="11550"/>
                </a:cubicBezTo>
                <a:lnTo>
                  <a:pt x="24267" y="11738"/>
                </a:lnTo>
                <a:lnTo>
                  <a:pt x="21221" y="14388"/>
                </a:lnTo>
                <a:lnTo>
                  <a:pt x="18570" y="11341"/>
                </a:lnTo>
                <a:lnTo>
                  <a:pt x="21263" y="115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22" name="Group 75">
            <a:extLst>
              <a:ext uri="{FF2B5EF4-FFF2-40B4-BE49-F238E27FC236}">
                <a16:creationId xmlns:a16="http://schemas.microsoft.com/office/drawing/2014/main" id="{35CD887F-18FB-4D92-950B-23CF91771ACF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2276475"/>
            <a:ext cx="1512887" cy="2089150"/>
            <a:chOff x="2517" y="1430"/>
            <a:chExt cx="953" cy="1316"/>
          </a:xfrm>
        </p:grpSpPr>
        <p:pic>
          <p:nvPicPr>
            <p:cNvPr id="23" name="Picture 76" descr="Talleres de Mejoramiento Espiritual">
              <a:extLst>
                <a:ext uri="{FF2B5EF4-FFF2-40B4-BE49-F238E27FC236}">
                  <a16:creationId xmlns:a16="http://schemas.microsoft.com/office/drawing/2014/main" id="{8ECC9270-7434-428D-B171-75F3585B9CA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53" y="1430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77">
              <a:extLst>
                <a:ext uri="{FF2B5EF4-FFF2-40B4-BE49-F238E27FC236}">
                  <a16:creationId xmlns:a16="http://schemas.microsoft.com/office/drawing/2014/main" id="{23CC1E69-E86E-4308-A23B-E6789CC75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2515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Dolor</a:t>
              </a:r>
            </a:p>
          </p:txBody>
        </p:sp>
      </p:grpSp>
      <p:sp>
        <p:nvSpPr>
          <p:cNvPr id="25" name="AutoShape 56">
            <a:extLst>
              <a:ext uri="{FF2B5EF4-FFF2-40B4-BE49-F238E27FC236}">
                <a16:creationId xmlns:a16="http://schemas.microsoft.com/office/drawing/2014/main" id="{25D3A992-4744-4A06-9CCB-B0474C3D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620838"/>
            <a:ext cx="3240087" cy="1008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51" y="13979"/>
                </a:moveTo>
                <a:cubicBezTo>
                  <a:pt x="19825" y="12961"/>
                  <a:pt x="20017" y="11884"/>
                  <a:pt x="20017" y="10800"/>
                </a:cubicBezTo>
                <a:cubicBezTo>
                  <a:pt x="20017" y="5709"/>
                  <a:pt x="15890" y="1583"/>
                  <a:pt x="10800" y="1583"/>
                </a:cubicBezTo>
                <a:cubicBezTo>
                  <a:pt x="7813" y="1582"/>
                  <a:pt x="5012" y="3029"/>
                  <a:pt x="3283" y="5465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071"/>
                  <a:pt x="21375" y="13332"/>
                  <a:pt x="20936" y="14525"/>
                </a:cubicBezTo>
                <a:lnTo>
                  <a:pt x="23471" y="15457"/>
                </a:lnTo>
                <a:lnTo>
                  <a:pt x="18990" y="17530"/>
                </a:lnTo>
                <a:lnTo>
                  <a:pt x="16916" y="13048"/>
                </a:lnTo>
                <a:lnTo>
                  <a:pt x="19451" y="139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26" name="Group 52">
            <a:extLst>
              <a:ext uri="{FF2B5EF4-FFF2-40B4-BE49-F238E27FC236}">
                <a16:creationId xmlns:a16="http://schemas.microsoft.com/office/drawing/2014/main" id="{0103F3F9-1E94-41EC-8D44-91ABE91BBCCC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2493963"/>
            <a:ext cx="1512887" cy="2087562"/>
            <a:chOff x="3969" y="523"/>
            <a:chExt cx="953" cy="1315"/>
          </a:xfrm>
        </p:grpSpPr>
        <p:sp>
          <p:nvSpPr>
            <p:cNvPr id="27" name="Text Box 53">
              <a:extLst>
                <a:ext uri="{FF2B5EF4-FFF2-40B4-BE49-F238E27FC236}">
                  <a16:creationId xmlns:a16="http://schemas.microsoft.com/office/drawing/2014/main" id="{53F438BB-9DB2-4135-9080-F2465F51F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607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Meditación</a:t>
              </a:r>
            </a:p>
          </p:txBody>
        </p:sp>
        <p:pic>
          <p:nvPicPr>
            <p:cNvPr id="28" name="Picture 54" descr="marina%20meditacion">
              <a:extLst>
                <a:ext uri="{FF2B5EF4-FFF2-40B4-BE49-F238E27FC236}">
                  <a16:creationId xmlns:a16="http://schemas.microsoft.com/office/drawing/2014/main" id="{0D98532D-9C21-4D60-A62C-FBFD9AEB7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59" y="523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AutoShape 57">
            <a:extLst>
              <a:ext uri="{FF2B5EF4-FFF2-40B4-BE49-F238E27FC236}">
                <a16:creationId xmlns:a16="http://schemas.microsoft.com/office/drawing/2014/main" id="{6C5AEEE8-DF9D-4526-A05B-A92D2CF79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1622425"/>
            <a:ext cx="4787900" cy="1008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22" y="16020"/>
                </a:moveTo>
                <a:cubicBezTo>
                  <a:pt x="20375" y="14446"/>
                  <a:pt x="20880" y="12640"/>
                  <a:pt x="20880" y="10800"/>
                </a:cubicBezTo>
                <a:cubicBezTo>
                  <a:pt x="20880" y="5232"/>
                  <a:pt x="16367" y="720"/>
                  <a:pt x="10800" y="720"/>
                </a:cubicBezTo>
                <a:cubicBezTo>
                  <a:pt x="7533" y="719"/>
                  <a:pt x="4470" y="2302"/>
                  <a:pt x="2580" y="4965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772"/>
                  <a:pt x="21059" y="14706"/>
                  <a:pt x="20038" y="16393"/>
                </a:cubicBezTo>
                <a:lnTo>
                  <a:pt x="22348" y="17792"/>
                </a:lnTo>
                <a:lnTo>
                  <a:pt x="18145" y="18824"/>
                </a:lnTo>
                <a:lnTo>
                  <a:pt x="17113" y="14622"/>
                </a:lnTo>
                <a:lnTo>
                  <a:pt x="19422" y="160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id="{7B58BA4B-FCFE-4238-B075-67323492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936625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8746171"/>
      </p:ext>
    </p:extLst>
  </p:cSld>
  <p:clrMapOvr>
    <a:masterClrMapping/>
  </p:clrMapOvr>
  <p:transition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75F53E-E5CA-42E6-93B0-0D9FDD2E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08F9B0-39B1-4F0C-928B-C83D8895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73FE3A-CA1F-4B00-89C2-F21205C0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74</a:t>
            </a:fld>
            <a:endParaRPr lang="es-MX" i="0"/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5C23AC61-FA53-4674-A7CE-2D3EC045FF61}"/>
              </a:ext>
            </a:extLst>
          </p:cNvPr>
          <p:cNvGrpSpPr>
            <a:grpSpLocks/>
          </p:cNvGrpSpPr>
          <p:nvPr/>
        </p:nvGrpSpPr>
        <p:grpSpPr bwMode="auto">
          <a:xfrm>
            <a:off x="7343775" y="1550988"/>
            <a:ext cx="1800225" cy="2093912"/>
            <a:chOff x="3833" y="2886"/>
            <a:chExt cx="1134" cy="1319"/>
          </a:xfrm>
        </p:grpSpPr>
        <p:pic>
          <p:nvPicPr>
            <p:cNvPr id="6" name="Picture 67" descr="am39_2">
              <a:hlinkClick r:id="rId2"/>
              <a:extLst>
                <a:ext uri="{FF2B5EF4-FFF2-40B4-BE49-F238E27FC236}">
                  <a16:creationId xmlns:a16="http://schemas.microsoft.com/office/drawing/2014/main" id="{19A7D82B-BC98-4B19-8BD2-499F5E78C7E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2886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8">
              <a:extLst>
                <a:ext uri="{FF2B5EF4-FFF2-40B4-BE49-F238E27FC236}">
                  <a16:creationId xmlns:a16="http://schemas.microsoft.com/office/drawing/2014/main" id="{8479031C-39D4-477C-A4D9-8B4712DBF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974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 dirty="0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Alucinógenos</a:t>
              </a:r>
            </a:p>
          </p:txBody>
        </p:sp>
      </p:grpSp>
      <p:sp>
        <p:nvSpPr>
          <p:cNvPr id="8" name="AutoShape 69">
            <a:extLst>
              <a:ext uri="{FF2B5EF4-FFF2-40B4-BE49-F238E27FC236}">
                <a16:creationId xmlns:a16="http://schemas.microsoft.com/office/drawing/2014/main" id="{FD741EDC-15C7-4934-B300-7C6E54C2D450}"/>
              </a:ext>
            </a:extLst>
          </p:cNvPr>
          <p:cNvSpPr>
            <a:spLocks noChangeArrowheads="1"/>
          </p:cNvSpPr>
          <p:nvPr/>
        </p:nvSpPr>
        <p:spPr bwMode="auto">
          <a:xfrm rot="-392277">
            <a:off x="301625" y="398463"/>
            <a:ext cx="8158163" cy="58975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24" y="4575"/>
                </a:moveTo>
                <a:cubicBezTo>
                  <a:pt x="17337" y="1854"/>
                  <a:pt x="14169" y="245"/>
                  <a:pt x="10800" y="245"/>
                </a:cubicBezTo>
                <a:cubicBezTo>
                  <a:pt x="7693" y="244"/>
                  <a:pt x="4744" y="1613"/>
                  <a:pt x="2738" y="3986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4248" y="0"/>
                  <a:pt x="17488" y="1646"/>
                  <a:pt x="19522" y="4431"/>
                </a:cubicBezTo>
                <a:lnTo>
                  <a:pt x="21702" y="2838"/>
                </a:lnTo>
                <a:lnTo>
                  <a:pt x="21088" y="6782"/>
                </a:lnTo>
                <a:lnTo>
                  <a:pt x="17143" y="6167"/>
                </a:lnTo>
                <a:lnTo>
                  <a:pt x="19324" y="457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0" name="Group 58">
            <a:extLst>
              <a:ext uri="{FF2B5EF4-FFF2-40B4-BE49-F238E27FC236}">
                <a16:creationId xmlns:a16="http://schemas.microsoft.com/office/drawing/2014/main" id="{089F9686-6C75-444D-AE87-C236D2DD1B5F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508500"/>
            <a:ext cx="1512888" cy="2166938"/>
            <a:chOff x="249" y="2700"/>
            <a:chExt cx="953" cy="1365"/>
          </a:xfrm>
        </p:grpSpPr>
        <p:pic>
          <p:nvPicPr>
            <p:cNvPr id="11" name="Picture 59" descr="ninon_grande">
              <a:extLst>
                <a:ext uri="{FF2B5EF4-FFF2-40B4-BE49-F238E27FC236}">
                  <a16:creationId xmlns:a16="http://schemas.microsoft.com/office/drawing/2014/main" id="{358D443C-18A4-42F6-823C-904915432CD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/>
            <a:srcRect l="21204" r="21317" b="1701"/>
            <a:stretch>
              <a:fillRect/>
            </a:stretch>
          </p:blipFill>
          <p:spPr bwMode="auto">
            <a:xfrm>
              <a:off x="340" y="2700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692558C1-4493-49D7-AED3-8D17E3554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834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Tambores</a:t>
              </a:r>
            </a:p>
          </p:txBody>
        </p:sp>
      </p:grpSp>
      <p:sp>
        <p:nvSpPr>
          <p:cNvPr id="13" name="AutoShape 61">
            <a:extLst>
              <a:ext uri="{FF2B5EF4-FFF2-40B4-BE49-F238E27FC236}">
                <a16:creationId xmlns:a16="http://schemas.microsoft.com/office/drawing/2014/main" id="{F3EE86E2-2C57-4713-8725-BC3D40FE69F7}"/>
              </a:ext>
            </a:extLst>
          </p:cNvPr>
          <p:cNvSpPr>
            <a:spLocks noChangeArrowheads="1"/>
          </p:cNvSpPr>
          <p:nvPr/>
        </p:nvSpPr>
        <p:spPr bwMode="auto">
          <a:xfrm rot="21144321" flipH="1">
            <a:off x="520700" y="1700213"/>
            <a:ext cx="2232025" cy="3168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05" y="19384"/>
                </a:moveTo>
                <a:cubicBezTo>
                  <a:pt x="18353" y="17755"/>
                  <a:pt x="20404" y="14433"/>
                  <a:pt x="20404" y="10800"/>
                </a:cubicBezTo>
                <a:cubicBezTo>
                  <a:pt x="20404" y="6895"/>
                  <a:pt x="18039" y="3378"/>
                  <a:pt x="14423" y="1905"/>
                </a:cubicBezTo>
                <a:lnTo>
                  <a:pt x="14874" y="798"/>
                </a:lnTo>
                <a:cubicBezTo>
                  <a:pt x="18941" y="2454"/>
                  <a:pt x="21600" y="6408"/>
                  <a:pt x="21600" y="10800"/>
                </a:cubicBezTo>
                <a:cubicBezTo>
                  <a:pt x="21600" y="14885"/>
                  <a:pt x="19294" y="18621"/>
                  <a:pt x="15642" y="20453"/>
                </a:cubicBezTo>
                <a:lnTo>
                  <a:pt x="16852" y="22867"/>
                </a:lnTo>
                <a:lnTo>
                  <a:pt x="12425" y="21397"/>
                </a:lnTo>
                <a:lnTo>
                  <a:pt x="13895" y="16971"/>
                </a:lnTo>
                <a:lnTo>
                  <a:pt x="15105" y="193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4" name="Group 62">
            <a:extLst>
              <a:ext uri="{FF2B5EF4-FFF2-40B4-BE49-F238E27FC236}">
                <a16:creationId xmlns:a16="http://schemas.microsoft.com/office/drawing/2014/main" id="{B115A53E-8153-4A7B-BE3A-DF7DA518D34E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4724400"/>
            <a:ext cx="1512887" cy="2166938"/>
            <a:chOff x="1609" y="2564"/>
            <a:chExt cx="953" cy="1365"/>
          </a:xfrm>
        </p:grpSpPr>
        <p:pic>
          <p:nvPicPr>
            <p:cNvPr id="15" name="Picture 63" descr="DANZA%25201%2520130%2520%2520X%252097%2520acrilico%2520y%2520fibras%2520sobre%2520tela%2520%25202002">
              <a:hlinkClick r:id="rId5"/>
              <a:extLst>
                <a:ext uri="{FF2B5EF4-FFF2-40B4-BE49-F238E27FC236}">
                  <a16:creationId xmlns:a16="http://schemas.microsoft.com/office/drawing/2014/main" id="{8809142B-C467-4A1C-9A90-BF5C6512F80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8" y="2564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64">
              <a:extLst>
                <a:ext uri="{FF2B5EF4-FFF2-40B4-BE49-F238E27FC236}">
                  <a16:creationId xmlns:a16="http://schemas.microsoft.com/office/drawing/2014/main" id="{13975E78-709F-474A-9719-01E7719E9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3698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Danza</a:t>
              </a:r>
            </a:p>
          </p:txBody>
        </p:sp>
      </p:grpSp>
      <p:sp>
        <p:nvSpPr>
          <p:cNvPr id="17" name="AutoShape 65">
            <a:extLst>
              <a:ext uri="{FF2B5EF4-FFF2-40B4-BE49-F238E27FC236}">
                <a16:creationId xmlns:a16="http://schemas.microsoft.com/office/drawing/2014/main" id="{35AC2ED6-9122-499D-9FA0-894311F8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63588"/>
            <a:ext cx="6049962" cy="50403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87" y="19381"/>
                </a:moveTo>
                <a:cubicBezTo>
                  <a:pt x="19364" y="17474"/>
                  <a:pt x="21095" y="14251"/>
                  <a:pt x="21095" y="10800"/>
                </a:cubicBezTo>
                <a:cubicBezTo>
                  <a:pt x="21095" y="5114"/>
                  <a:pt x="16485" y="505"/>
                  <a:pt x="10800" y="505"/>
                </a:cubicBezTo>
                <a:cubicBezTo>
                  <a:pt x="7464" y="504"/>
                  <a:pt x="4335" y="2121"/>
                  <a:pt x="2404" y="4841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421"/>
                  <a:pt x="19785" y="17801"/>
                  <a:pt x="16766" y="19802"/>
                </a:cubicBezTo>
                <a:lnTo>
                  <a:pt x="18258" y="22052"/>
                </a:lnTo>
                <a:lnTo>
                  <a:pt x="14165" y="21224"/>
                </a:lnTo>
                <a:lnTo>
                  <a:pt x="14995" y="17130"/>
                </a:lnTo>
                <a:lnTo>
                  <a:pt x="16487" y="1938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8" name="Group 70">
            <a:extLst>
              <a:ext uri="{FF2B5EF4-FFF2-40B4-BE49-F238E27FC236}">
                <a16:creationId xmlns:a16="http://schemas.microsoft.com/office/drawing/2014/main" id="{ED3CF226-20EA-4B93-ACD8-B758D6D97A1C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4692650"/>
            <a:ext cx="1512887" cy="2120900"/>
            <a:chOff x="4740" y="2457"/>
            <a:chExt cx="953" cy="1336"/>
          </a:xfrm>
        </p:grpSpPr>
        <p:pic>
          <p:nvPicPr>
            <p:cNvPr id="19" name="Picture 71" descr="Sioux implorant. Photo originale dédicacée par Buddy Red Bow à Bras Long">
              <a:extLst>
                <a:ext uri="{FF2B5EF4-FFF2-40B4-BE49-F238E27FC236}">
                  <a16:creationId xmlns:a16="http://schemas.microsoft.com/office/drawing/2014/main" id="{50120C75-13AB-4CC7-997D-070541757B5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30" y="2457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2">
              <a:extLst>
                <a:ext uri="{FF2B5EF4-FFF2-40B4-BE49-F238E27FC236}">
                  <a16:creationId xmlns:a16="http://schemas.microsoft.com/office/drawing/2014/main" id="{F3ED2D5E-B657-46A1-830D-CCE4657BE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562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Cánticos</a:t>
              </a:r>
            </a:p>
          </p:txBody>
        </p:sp>
      </p:grpSp>
      <p:sp>
        <p:nvSpPr>
          <p:cNvPr id="21" name="AutoShape 73">
            <a:extLst>
              <a:ext uri="{FF2B5EF4-FFF2-40B4-BE49-F238E27FC236}">
                <a16:creationId xmlns:a16="http://schemas.microsoft.com/office/drawing/2014/main" id="{279D0CFB-11A2-4B48-B6B1-4E51CBD02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698500"/>
            <a:ext cx="7042150" cy="61864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263" y="11528"/>
                </a:moveTo>
                <a:cubicBezTo>
                  <a:pt x="21280" y="11286"/>
                  <a:pt x="21289" y="11043"/>
                  <a:pt x="21289" y="10800"/>
                </a:cubicBezTo>
                <a:cubicBezTo>
                  <a:pt x="21289" y="5007"/>
                  <a:pt x="16592" y="311"/>
                  <a:pt x="10800" y="311"/>
                </a:cubicBezTo>
                <a:cubicBezTo>
                  <a:pt x="7712" y="310"/>
                  <a:pt x="4782" y="1671"/>
                  <a:pt x="2789" y="4029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0"/>
                  <a:pt x="21591" y="11300"/>
                  <a:pt x="21573" y="11550"/>
                </a:cubicBezTo>
                <a:lnTo>
                  <a:pt x="24267" y="11738"/>
                </a:lnTo>
                <a:lnTo>
                  <a:pt x="21221" y="14388"/>
                </a:lnTo>
                <a:lnTo>
                  <a:pt x="18570" y="11341"/>
                </a:lnTo>
                <a:lnTo>
                  <a:pt x="21263" y="115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22" name="Group 75">
            <a:extLst>
              <a:ext uri="{FF2B5EF4-FFF2-40B4-BE49-F238E27FC236}">
                <a16:creationId xmlns:a16="http://schemas.microsoft.com/office/drawing/2014/main" id="{35CD887F-18FB-4D92-950B-23CF91771ACF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2276475"/>
            <a:ext cx="1512887" cy="2089150"/>
            <a:chOff x="2517" y="1430"/>
            <a:chExt cx="953" cy="1316"/>
          </a:xfrm>
        </p:grpSpPr>
        <p:pic>
          <p:nvPicPr>
            <p:cNvPr id="23" name="Picture 76" descr="Talleres de Mejoramiento Espiritual">
              <a:extLst>
                <a:ext uri="{FF2B5EF4-FFF2-40B4-BE49-F238E27FC236}">
                  <a16:creationId xmlns:a16="http://schemas.microsoft.com/office/drawing/2014/main" id="{8ECC9270-7434-428D-B171-75F3585B9CA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53" y="1430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77">
              <a:extLst>
                <a:ext uri="{FF2B5EF4-FFF2-40B4-BE49-F238E27FC236}">
                  <a16:creationId xmlns:a16="http://schemas.microsoft.com/office/drawing/2014/main" id="{23CC1E69-E86E-4308-A23B-E6789CC75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2515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Dolor</a:t>
              </a:r>
            </a:p>
          </p:txBody>
        </p:sp>
      </p:grpSp>
      <p:sp>
        <p:nvSpPr>
          <p:cNvPr id="25" name="AutoShape 56">
            <a:extLst>
              <a:ext uri="{FF2B5EF4-FFF2-40B4-BE49-F238E27FC236}">
                <a16:creationId xmlns:a16="http://schemas.microsoft.com/office/drawing/2014/main" id="{25D3A992-4744-4A06-9CCB-B0474C3D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620838"/>
            <a:ext cx="3240087" cy="1008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51" y="13979"/>
                </a:moveTo>
                <a:cubicBezTo>
                  <a:pt x="19825" y="12961"/>
                  <a:pt x="20017" y="11884"/>
                  <a:pt x="20017" y="10800"/>
                </a:cubicBezTo>
                <a:cubicBezTo>
                  <a:pt x="20017" y="5709"/>
                  <a:pt x="15890" y="1583"/>
                  <a:pt x="10800" y="1583"/>
                </a:cubicBezTo>
                <a:cubicBezTo>
                  <a:pt x="7813" y="1582"/>
                  <a:pt x="5012" y="3029"/>
                  <a:pt x="3283" y="5465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071"/>
                  <a:pt x="21375" y="13332"/>
                  <a:pt x="20936" y="14525"/>
                </a:cubicBezTo>
                <a:lnTo>
                  <a:pt x="23471" y="15457"/>
                </a:lnTo>
                <a:lnTo>
                  <a:pt x="18990" y="17530"/>
                </a:lnTo>
                <a:lnTo>
                  <a:pt x="16916" y="13048"/>
                </a:lnTo>
                <a:lnTo>
                  <a:pt x="19451" y="139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26" name="Group 52">
            <a:extLst>
              <a:ext uri="{FF2B5EF4-FFF2-40B4-BE49-F238E27FC236}">
                <a16:creationId xmlns:a16="http://schemas.microsoft.com/office/drawing/2014/main" id="{0103F3F9-1E94-41EC-8D44-91ABE91BBCCC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2493963"/>
            <a:ext cx="1512887" cy="2087562"/>
            <a:chOff x="3969" y="523"/>
            <a:chExt cx="953" cy="1315"/>
          </a:xfrm>
        </p:grpSpPr>
        <p:sp>
          <p:nvSpPr>
            <p:cNvPr id="27" name="Text Box 53">
              <a:extLst>
                <a:ext uri="{FF2B5EF4-FFF2-40B4-BE49-F238E27FC236}">
                  <a16:creationId xmlns:a16="http://schemas.microsoft.com/office/drawing/2014/main" id="{53F438BB-9DB2-4135-9080-F2465F51F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607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Meditación</a:t>
              </a:r>
            </a:p>
          </p:txBody>
        </p:sp>
        <p:pic>
          <p:nvPicPr>
            <p:cNvPr id="28" name="Picture 54" descr="marina%20meditacion">
              <a:extLst>
                <a:ext uri="{FF2B5EF4-FFF2-40B4-BE49-F238E27FC236}">
                  <a16:creationId xmlns:a16="http://schemas.microsoft.com/office/drawing/2014/main" id="{0D98532D-9C21-4D60-A62C-FBFD9AEB7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59" y="523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AutoShape 57">
            <a:extLst>
              <a:ext uri="{FF2B5EF4-FFF2-40B4-BE49-F238E27FC236}">
                <a16:creationId xmlns:a16="http://schemas.microsoft.com/office/drawing/2014/main" id="{6C5AEEE8-DF9D-4526-A05B-A92D2CF79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1622425"/>
            <a:ext cx="4787900" cy="1008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22" y="16020"/>
                </a:moveTo>
                <a:cubicBezTo>
                  <a:pt x="20375" y="14446"/>
                  <a:pt x="20880" y="12640"/>
                  <a:pt x="20880" y="10800"/>
                </a:cubicBezTo>
                <a:cubicBezTo>
                  <a:pt x="20880" y="5232"/>
                  <a:pt x="16367" y="720"/>
                  <a:pt x="10800" y="720"/>
                </a:cubicBezTo>
                <a:cubicBezTo>
                  <a:pt x="7533" y="719"/>
                  <a:pt x="4470" y="2302"/>
                  <a:pt x="2580" y="4965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772"/>
                  <a:pt x="21059" y="14706"/>
                  <a:pt x="20038" y="16393"/>
                </a:cubicBezTo>
                <a:lnTo>
                  <a:pt x="22348" y="17792"/>
                </a:lnTo>
                <a:lnTo>
                  <a:pt x="18145" y="18824"/>
                </a:lnTo>
                <a:lnTo>
                  <a:pt x="17113" y="14622"/>
                </a:lnTo>
                <a:lnTo>
                  <a:pt x="19422" y="160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30" name="Group 49">
            <a:extLst>
              <a:ext uri="{FF2B5EF4-FFF2-40B4-BE49-F238E27FC236}">
                <a16:creationId xmlns:a16="http://schemas.microsoft.com/office/drawing/2014/main" id="{766AC46D-BB74-4D11-9030-43E23DE4B658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276475"/>
            <a:ext cx="1512887" cy="2095500"/>
            <a:chOff x="1292" y="1203"/>
            <a:chExt cx="953" cy="1320"/>
          </a:xfrm>
        </p:grpSpPr>
        <p:pic>
          <p:nvPicPr>
            <p:cNvPr id="31" name="Picture 50" descr="poli01">
              <a:hlinkClick r:id="rId10"/>
              <a:extLst>
                <a:ext uri="{FF2B5EF4-FFF2-40B4-BE49-F238E27FC236}">
                  <a16:creationId xmlns:a16="http://schemas.microsoft.com/office/drawing/2014/main" id="{F3066E3D-C944-4255-9A77-6BC5C66560C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83" y="1203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51">
              <a:extLst>
                <a:ext uri="{FF2B5EF4-FFF2-40B4-BE49-F238E27FC236}">
                  <a16:creationId xmlns:a16="http://schemas.microsoft.com/office/drawing/2014/main" id="{EDFB40EC-087B-44E7-8CCA-C667C95F7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2292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Ayuno</a:t>
              </a:r>
            </a:p>
          </p:txBody>
        </p:sp>
      </p:grpSp>
      <p:sp>
        <p:nvSpPr>
          <p:cNvPr id="33" name="AutoShape 55">
            <a:extLst>
              <a:ext uri="{FF2B5EF4-FFF2-40B4-BE49-F238E27FC236}">
                <a16:creationId xmlns:a16="http://schemas.microsoft.com/office/drawing/2014/main" id="{BD0A81C3-76A3-4BA4-A147-71886ACDA986}"/>
              </a:ext>
            </a:extLst>
          </p:cNvPr>
          <p:cNvSpPr>
            <a:spLocks noChangeArrowheads="1"/>
          </p:cNvSpPr>
          <p:nvPr/>
        </p:nvSpPr>
        <p:spPr bwMode="auto">
          <a:xfrm rot="455679">
            <a:off x="827088" y="1701800"/>
            <a:ext cx="1800225" cy="1295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771" y="18548"/>
                </a:moveTo>
                <a:cubicBezTo>
                  <a:pt x="18410" y="16855"/>
                  <a:pt x="20006" y="13935"/>
                  <a:pt x="20006" y="10800"/>
                </a:cubicBezTo>
                <a:cubicBezTo>
                  <a:pt x="20006" y="5715"/>
                  <a:pt x="15884" y="1594"/>
                  <a:pt x="10800" y="1594"/>
                </a:cubicBezTo>
                <a:cubicBezTo>
                  <a:pt x="7817" y="1593"/>
                  <a:pt x="5019" y="3039"/>
                  <a:pt x="3292" y="5471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478"/>
                  <a:pt x="19728" y="17903"/>
                  <a:pt x="16632" y="19889"/>
                </a:cubicBezTo>
                <a:lnTo>
                  <a:pt x="18090" y="22162"/>
                </a:lnTo>
                <a:lnTo>
                  <a:pt x="13258" y="21106"/>
                </a:lnTo>
                <a:lnTo>
                  <a:pt x="14313" y="16275"/>
                </a:lnTo>
                <a:lnTo>
                  <a:pt x="15771" y="185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id="{7B58BA4B-FCFE-4238-B075-67323492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936625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6096399"/>
      </p:ext>
    </p:extLst>
  </p:cSld>
  <p:clrMapOvr>
    <a:masterClrMapping/>
  </p:clrMapOvr>
  <p:transition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75F53E-E5CA-42E6-93B0-0D9FDD2E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 i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08F9B0-39B1-4F0C-928B-C83D8895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  <a:endParaRPr lang="es-MX" i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73FE3A-CA1F-4B00-89C2-F21205C0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75</a:t>
            </a:fld>
            <a:endParaRPr lang="es-MX" i="0"/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5C23AC61-FA53-4674-A7CE-2D3EC045FF61}"/>
              </a:ext>
            </a:extLst>
          </p:cNvPr>
          <p:cNvGrpSpPr>
            <a:grpSpLocks/>
          </p:cNvGrpSpPr>
          <p:nvPr/>
        </p:nvGrpSpPr>
        <p:grpSpPr bwMode="auto">
          <a:xfrm>
            <a:off x="7343775" y="1550988"/>
            <a:ext cx="1800225" cy="2093912"/>
            <a:chOff x="3833" y="2886"/>
            <a:chExt cx="1134" cy="1319"/>
          </a:xfrm>
        </p:grpSpPr>
        <p:pic>
          <p:nvPicPr>
            <p:cNvPr id="6" name="Picture 67" descr="am39_2">
              <a:hlinkClick r:id="rId2"/>
              <a:extLst>
                <a:ext uri="{FF2B5EF4-FFF2-40B4-BE49-F238E27FC236}">
                  <a16:creationId xmlns:a16="http://schemas.microsoft.com/office/drawing/2014/main" id="{19A7D82B-BC98-4B19-8BD2-499F5E78C7E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2886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8">
              <a:extLst>
                <a:ext uri="{FF2B5EF4-FFF2-40B4-BE49-F238E27FC236}">
                  <a16:creationId xmlns:a16="http://schemas.microsoft.com/office/drawing/2014/main" id="{8479031C-39D4-477C-A4D9-8B4712DBF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974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 dirty="0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Alucinógenos</a:t>
              </a:r>
            </a:p>
          </p:txBody>
        </p:sp>
      </p:grpSp>
      <p:sp>
        <p:nvSpPr>
          <p:cNvPr id="8" name="AutoShape 69">
            <a:extLst>
              <a:ext uri="{FF2B5EF4-FFF2-40B4-BE49-F238E27FC236}">
                <a16:creationId xmlns:a16="http://schemas.microsoft.com/office/drawing/2014/main" id="{FD741EDC-15C7-4934-B300-7C6E54C2D450}"/>
              </a:ext>
            </a:extLst>
          </p:cNvPr>
          <p:cNvSpPr>
            <a:spLocks noChangeArrowheads="1"/>
          </p:cNvSpPr>
          <p:nvPr/>
        </p:nvSpPr>
        <p:spPr bwMode="auto">
          <a:xfrm rot="-392277">
            <a:off x="301625" y="398463"/>
            <a:ext cx="8158163" cy="58975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24" y="4575"/>
                </a:moveTo>
                <a:cubicBezTo>
                  <a:pt x="17337" y="1854"/>
                  <a:pt x="14169" y="245"/>
                  <a:pt x="10800" y="245"/>
                </a:cubicBezTo>
                <a:cubicBezTo>
                  <a:pt x="7693" y="244"/>
                  <a:pt x="4744" y="1613"/>
                  <a:pt x="2738" y="3986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4248" y="0"/>
                  <a:pt x="17488" y="1646"/>
                  <a:pt x="19522" y="4431"/>
                </a:cubicBezTo>
                <a:lnTo>
                  <a:pt x="21702" y="2838"/>
                </a:lnTo>
                <a:lnTo>
                  <a:pt x="21088" y="6782"/>
                </a:lnTo>
                <a:lnTo>
                  <a:pt x="17143" y="6167"/>
                </a:lnTo>
                <a:lnTo>
                  <a:pt x="19324" y="457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0" name="Group 58">
            <a:extLst>
              <a:ext uri="{FF2B5EF4-FFF2-40B4-BE49-F238E27FC236}">
                <a16:creationId xmlns:a16="http://schemas.microsoft.com/office/drawing/2014/main" id="{089F9686-6C75-444D-AE87-C236D2DD1B5F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508500"/>
            <a:ext cx="1512888" cy="2166938"/>
            <a:chOff x="249" y="2700"/>
            <a:chExt cx="953" cy="1365"/>
          </a:xfrm>
        </p:grpSpPr>
        <p:pic>
          <p:nvPicPr>
            <p:cNvPr id="11" name="Picture 59" descr="ninon_grande">
              <a:extLst>
                <a:ext uri="{FF2B5EF4-FFF2-40B4-BE49-F238E27FC236}">
                  <a16:creationId xmlns:a16="http://schemas.microsoft.com/office/drawing/2014/main" id="{358D443C-18A4-42F6-823C-904915432CD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/>
            <a:srcRect l="21204" r="21317" b="1701"/>
            <a:stretch>
              <a:fillRect/>
            </a:stretch>
          </p:blipFill>
          <p:spPr bwMode="auto">
            <a:xfrm>
              <a:off x="340" y="2700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692558C1-4493-49D7-AED3-8D17E3554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834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Tambores</a:t>
              </a:r>
            </a:p>
          </p:txBody>
        </p:sp>
      </p:grpSp>
      <p:sp>
        <p:nvSpPr>
          <p:cNvPr id="13" name="AutoShape 61">
            <a:extLst>
              <a:ext uri="{FF2B5EF4-FFF2-40B4-BE49-F238E27FC236}">
                <a16:creationId xmlns:a16="http://schemas.microsoft.com/office/drawing/2014/main" id="{F3EE86E2-2C57-4713-8725-BC3D40FE69F7}"/>
              </a:ext>
            </a:extLst>
          </p:cNvPr>
          <p:cNvSpPr>
            <a:spLocks noChangeArrowheads="1"/>
          </p:cNvSpPr>
          <p:nvPr/>
        </p:nvSpPr>
        <p:spPr bwMode="auto">
          <a:xfrm rot="21144321" flipH="1">
            <a:off x="520700" y="1700213"/>
            <a:ext cx="2232025" cy="3168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05" y="19384"/>
                </a:moveTo>
                <a:cubicBezTo>
                  <a:pt x="18353" y="17755"/>
                  <a:pt x="20404" y="14433"/>
                  <a:pt x="20404" y="10800"/>
                </a:cubicBezTo>
                <a:cubicBezTo>
                  <a:pt x="20404" y="6895"/>
                  <a:pt x="18039" y="3378"/>
                  <a:pt x="14423" y="1905"/>
                </a:cubicBezTo>
                <a:lnTo>
                  <a:pt x="14874" y="798"/>
                </a:lnTo>
                <a:cubicBezTo>
                  <a:pt x="18941" y="2454"/>
                  <a:pt x="21600" y="6408"/>
                  <a:pt x="21600" y="10800"/>
                </a:cubicBezTo>
                <a:cubicBezTo>
                  <a:pt x="21600" y="14885"/>
                  <a:pt x="19294" y="18621"/>
                  <a:pt x="15642" y="20453"/>
                </a:cubicBezTo>
                <a:lnTo>
                  <a:pt x="16852" y="22867"/>
                </a:lnTo>
                <a:lnTo>
                  <a:pt x="12425" y="21397"/>
                </a:lnTo>
                <a:lnTo>
                  <a:pt x="13895" y="16971"/>
                </a:lnTo>
                <a:lnTo>
                  <a:pt x="15105" y="193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4" name="Group 62">
            <a:extLst>
              <a:ext uri="{FF2B5EF4-FFF2-40B4-BE49-F238E27FC236}">
                <a16:creationId xmlns:a16="http://schemas.microsoft.com/office/drawing/2014/main" id="{B115A53E-8153-4A7B-BE3A-DF7DA518D34E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4724400"/>
            <a:ext cx="1512887" cy="2166938"/>
            <a:chOff x="1609" y="2564"/>
            <a:chExt cx="953" cy="1365"/>
          </a:xfrm>
        </p:grpSpPr>
        <p:pic>
          <p:nvPicPr>
            <p:cNvPr id="15" name="Picture 63" descr="DANZA%25201%2520130%2520%2520X%252097%2520acrilico%2520y%2520fibras%2520sobre%2520tela%2520%25202002">
              <a:hlinkClick r:id="rId5"/>
              <a:extLst>
                <a:ext uri="{FF2B5EF4-FFF2-40B4-BE49-F238E27FC236}">
                  <a16:creationId xmlns:a16="http://schemas.microsoft.com/office/drawing/2014/main" id="{8809142B-C467-4A1C-9A90-BF5C6512F80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8" y="2564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64">
              <a:extLst>
                <a:ext uri="{FF2B5EF4-FFF2-40B4-BE49-F238E27FC236}">
                  <a16:creationId xmlns:a16="http://schemas.microsoft.com/office/drawing/2014/main" id="{13975E78-709F-474A-9719-01E7719E9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3698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Danza</a:t>
              </a:r>
            </a:p>
          </p:txBody>
        </p:sp>
      </p:grpSp>
      <p:sp>
        <p:nvSpPr>
          <p:cNvPr id="17" name="AutoShape 65">
            <a:extLst>
              <a:ext uri="{FF2B5EF4-FFF2-40B4-BE49-F238E27FC236}">
                <a16:creationId xmlns:a16="http://schemas.microsoft.com/office/drawing/2014/main" id="{35AC2ED6-9122-499D-9FA0-894311F8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63588"/>
            <a:ext cx="6049962" cy="50403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87" y="19381"/>
                </a:moveTo>
                <a:cubicBezTo>
                  <a:pt x="19364" y="17474"/>
                  <a:pt x="21095" y="14251"/>
                  <a:pt x="21095" y="10800"/>
                </a:cubicBezTo>
                <a:cubicBezTo>
                  <a:pt x="21095" y="5114"/>
                  <a:pt x="16485" y="505"/>
                  <a:pt x="10800" y="505"/>
                </a:cubicBezTo>
                <a:cubicBezTo>
                  <a:pt x="7464" y="504"/>
                  <a:pt x="4335" y="2121"/>
                  <a:pt x="2404" y="4841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421"/>
                  <a:pt x="19785" y="17801"/>
                  <a:pt x="16766" y="19802"/>
                </a:cubicBezTo>
                <a:lnTo>
                  <a:pt x="18258" y="22052"/>
                </a:lnTo>
                <a:lnTo>
                  <a:pt x="14165" y="21224"/>
                </a:lnTo>
                <a:lnTo>
                  <a:pt x="14995" y="17130"/>
                </a:lnTo>
                <a:lnTo>
                  <a:pt x="16487" y="1938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8" name="Group 70">
            <a:extLst>
              <a:ext uri="{FF2B5EF4-FFF2-40B4-BE49-F238E27FC236}">
                <a16:creationId xmlns:a16="http://schemas.microsoft.com/office/drawing/2014/main" id="{ED3CF226-20EA-4B93-ACD8-B758D6D97A1C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4692650"/>
            <a:ext cx="1512887" cy="2120900"/>
            <a:chOff x="4740" y="2457"/>
            <a:chExt cx="953" cy="1336"/>
          </a:xfrm>
        </p:grpSpPr>
        <p:pic>
          <p:nvPicPr>
            <p:cNvPr id="19" name="Picture 71" descr="Sioux implorant. Photo originale dédicacée par Buddy Red Bow à Bras Long">
              <a:extLst>
                <a:ext uri="{FF2B5EF4-FFF2-40B4-BE49-F238E27FC236}">
                  <a16:creationId xmlns:a16="http://schemas.microsoft.com/office/drawing/2014/main" id="{50120C75-13AB-4CC7-997D-070541757B5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30" y="2457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2">
              <a:extLst>
                <a:ext uri="{FF2B5EF4-FFF2-40B4-BE49-F238E27FC236}">
                  <a16:creationId xmlns:a16="http://schemas.microsoft.com/office/drawing/2014/main" id="{F3ED2D5E-B657-46A1-830D-CCE4657BE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562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Cánticos</a:t>
              </a:r>
            </a:p>
          </p:txBody>
        </p:sp>
      </p:grpSp>
      <p:sp>
        <p:nvSpPr>
          <p:cNvPr id="21" name="AutoShape 73">
            <a:extLst>
              <a:ext uri="{FF2B5EF4-FFF2-40B4-BE49-F238E27FC236}">
                <a16:creationId xmlns:a16="http://schemas.microsoft.com/office/drawing/2014/main" id="{279D0CFB-11A2-4B48-B6B1-4E51CBD02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698500"/>
            <a:ext cx="7042150" cy="61864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263" y="11528"/>
                </a:moveTo>
                <a:cubicBezTo>
                  <a:pt x="21280" y="11286"/>
                  <a:pt x="21289" y="11043"/>
                  <a:pt x="21289" y="10800"/>
                </a:cubicBezTo>
                <a:cubicBezTo>
                  <a:pt x="21289" y="5007"/>
                  <a:pt x="16592" y="311"/>
                  <a:pt x="10800" y="311"/>
                </a:cubicBezTo>
                <a:cubicBezTo>
                  <a:pt x="7712" y="310"/>
                  <a:pt x="4782" y="1671"/>
                  <a:pt x="2789" y="4029"/>
                </a:cubicBezTo>
                <a:lnTo>
                  <a:pt x="2551" y="3828"/>
                </a:lnTo>
                <a:cubicBezTo>
                  <a:pt x="4603" y="1400"/>
                  <a:pt x="7621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0"/>
                  <a:pt x="21591" y="11300"/>
                  <a:pt x="21573" y="11550"/>
                </a:cubicBezTo>
                <a:lnTo>
                  <a:pt x="24267" y="11738"/>
                </a:lnTo>
                <a:lnTo>
                  <a:pt x="21221" y="14388"/>
                </a:lnTo>
                <a:lnTo>
                  <a:pt x="18570" y="11341"/>
                </a:lnTo>
                <a:lnTo>
                  <a:pt x="21263" y="115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22" name="Group 75">
            <a:extLst>
              <a:ext uri="{FF2B5EF4-FFF2-40B4-BE49-F238E27FC236}">
                <a16:creationId xmlns:a16="http://schemas.microsoft.com/office/drawing/2014/main" id="{35CD887F-18FB-4D92-950B-23CF91771ACF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2276475"/>
            <a:ext cx="1512887" cy="2089150"/>
            <a:chOff x="2517" y="1430"/>
            <a:chExt cx="953" cy="1316"/>
          </a:xfrm>
        </p:grpSpPr>
        <p:pic>
          <p:nvPicPr>
            <p:cNvPr id="23" name="Picture 76" descr="Talleres de Mejoramiento Espiritual">
              <a:extLst>
                <a:ext uri="{FF2B5EF4-FFF2-40B4-BE49-F238E27FC236}">
                  <a16:creationId xmlns:a16="http://schemas.microsoft.com/office/drawing/2014/main" id="{8ECC9270-7434-428D-B171-75F3585B9CA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53" y="1430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77">
              <a:extLst>
                <a:ext uri="{FF2B5EF4-FFF2-40B4-BE49-F238E27FC236}">
                  <a16:creationId xmlns:a16="http://schemas.microsoft.com/office/drawing/2014/main" id="{23CC1E69-E86E-4308-A23B-E6789CC75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2515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Dolor</a:t>
              </a:r>
            </a:p>
          </p:txBody>
        </p:sp>
      </p:grpSp>
      <p:sp>
        <p:nvSpPr>
          <p:cNvPr id="25" name="AutoShape 56">
            <a:extLst>
              <a:ext uri="{FF2B5EF4-FFF2-40B4-BE49-F238E27FC236}">
                <a16:creationId xmlns:a16="http://schemas.microsoft.com/office/drawing/2014/main" id="{25D3A992-4744-4A06-9CCB-B0474C3D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620838"/>
            <a:ext cx="3240087" cy="1008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51" y="13979"/>
                </a:moveTo>
                <a:cubicBezTo>
                  <a:pt x="19825" y="12961"/>
                  <a:pt x="20017" y="11884"/>
                  <a:pt x="20017" y="10800"/>
                </a:cubicBezTo>
                <a:cubicBezTo>
                  <a:pt x="20017" y="5709"/>
                  <a:pt x="15890" y="1583"/>
                  <a:pt x="10800" y="1583"/>
                </a:cubicBezTo>
                <a:cubicBezTo>
                  <a:pt x="7813" y="1582"/>
                  <a:pt x="5012" y="3029"/>
                  <a:pt x="3283" y="5465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071"/>
                  <a:pt x="21375" y="13332"/>
                  <a:pt x="20936" y="14525"/>
                </a:cubicBezTo>
                <a:lnTo>
                  <a:pt x="23471" y="15457"/>
                </a:lnTo>
                <a:lnTo>
                  <a:pt x="18990" y="17530"/>
                </a:lnTo>
                <a:lnTo>
                  <a:pt x="16916" y="13048"/>
                </a:lnTo>
                <a:lnTo>
                  <a:pt x="19451" y="139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26" name="Group 52">
            <a:extLst>
              <a:ext uri="{FF2B5EF4-FFF2-40B4-BE49-F238E27FC236}">
                <a16:creationId xmlns:a16="http://schemas.microsoft.com/office/drawing/2014/main" id="{0103F3F9-1E94-41EC-8D44-91ABE91BBCCC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2493963"/>
            <a:ext cx="1512887" cy="2087562"/>
            <a:chOff x="3969" y="523"/>
            <a:chExt cx="953" cy="1315"/>
          </a:xfrm>
        </p:grpSpPr>
        <p:sp>
          <p:nvSpPr>
            <p:cNvPr id="27" name="Text Box 53">
              <a:extLst>
                <a:ext uri="{FF2B5EF4-FFF2-40B4-BE49-F238E27FC236}">
                  <a16:creationId xmlns:a16="http://schemas.microsoft.com/office/drawing/2014/main" id="{53F438BB-9DB2-4135-9080-F2465F51F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607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Meditación</a:t>
              </a:r>
            </a:p>
          </p:txBody>
        </p:sp>
        <p:pic>
          <p:nvPicPr>
            <p:cNvPr id="28" name="Picture 54" descr="marina%20meditacion">
              <a:extLst>
                <a:ext uri="{FF2B5EF4-FFF2-40B4-BE49-F238E27FC236}">
                  <a16:creationId xmlns:a16="http://schemas.microsoft.com/office/drawing/2014/main" id="{0D98532D-9C21-4D60-A62C-FBFD9AEB7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59" y="523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AutoShape 57">
            <a:extLst>
              <a:ext uri="{FF2B5EF4-FFF2-40B4-BE49-F238E27FC236}">
                <a16:creationId xmlns:a16="http://schemas.microsoft.com/office/drawing/2014/main" id="{6C5AEEE8-DF9D-4526-A05B-A92D2CF79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1622425"/>
            <a:ext cx="4787900" cy="1008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22" y="16020"/>
                </a:moveTo>
                <a:cubicBezTo>
                  <a:pt x="20375" y="14446"/>
                  <a:pt x="20880" y="12640"/>
                  <a:pt x="20880" y="10800"/>
                </a:cubicBezTo>
                <a:cubicBezTo>
                  <a:pt x="20880" y="5232"/>
                  <a:pt x="16367" y="720"/>
                  <a:pt x="10800" y="720"/>
                </a:cubicBezTo>
                <a:cubicBezTo>
                  <a:pt x="7533" y="719"/>
                  <a:pt x="4470" y="2302"/>
                  <a:pt x="2580" y="4965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772"/>
                  <a:pt x="21059" y="14706"/>
                  <a:pt x="20038" y="16393"/>
                </a:cubicBezTo>
                <a:lnTo>
                  <a:pt x="22348" y="17792"/>
                </a:lnTo>
                <a:lnTo>
                  <a:pt x="18145" y="18824"/>
                </a:lnTo>
                <a:lnTo>
                  <a:pt x="17113" y="14622"/>
                </a:lnTo>
                <a:lnTo>
                  <a:pt x="19422" y="160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30" name="Group 49">
            <a:extLst>
              <a:ext uri="{FF2B5EF4-FFF2-40B4-BE49-F238E27FC236}">
                <a16:creationId xmlns:a16="http://schemas.microsoft.com/office/drawing/2014/main" id="{766AC46D-BB74-4D11-9030-43E23DE4B658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276475"/>
            <a:ext cx="1512887" cy="2095500"/>
            <a:chOff x="1292" y="1203"/>
            <a:chExt cx="953" cy="1320"/>
          </a:xfrm>
        </p:grpSpPr>
        <p:pic>
          <p:nvPicPr>
            <p:cNvPr id="31" name="Picture 50" descr="poli01">
              <a:hlinkClick r:id="rId10"/>
              <a:extLst>
                <a:ext uri="{FF2B5EF4-FFF2-40B4-BE49-F238E27FC236}">
                  <a16:creationId xmlns:a16="http://schemas.microsoft.com/office/drawing/2014/main" id="{F3066E3D-C944-4255-9A77-6BC5C66560C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83" y="1203"/>
              <a:ext cx="744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51">
              <a:extLst>
                <a:ext uri="{FF2B5EF4-FFF2-40B4-BE49-F238E27FC236}">
                  <a16:creationId xmlns:a16="http://schemas.microsoft.com/office/drawing/2014/main" id="{EDFB40EC-087B-44E7-8CCA-C667C95F7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2292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chemeClr val="accent4">
                      <a:lumMod val="10000"/>
                    </a:schemeClr>
                  </a:solidFill>
                  <a:latin typeface="Benguiat Bk BT" pitchFamily="18" charset="0"/>
                </a:rPr>
                <a:t>Ayuno</a:t>
              </a:r>
            </a:p>
          </p:txBody>
        </p:sp>
      </p:grpSp>
      <p:sp>
        <p:nvSpPr>
          <p:cNvPr id="33" name="AutoShape 55">
            <a:extLst>
              <a:ext uri="{FF2B5EF4-FFF2-40B4-BE49-F238E27FC236}">
                <a16:creationId xmlns:a16="http://schemas.microsoft.com/office/drawing/2014/main" id="{BD0A81C3-76A3-4BA4-A147-71886ACDA986}"/>
              </a:ext>
            </a:extLst>
          </p:cNvPr>
          <p:cNvSpPr>
            <a:spLocks noChangeArrowheads="1"/>
          </p:cNvSpPr>
          <p:nvPr/>
        </p:nvSpPr>
        <p:spPr bwMode="auto">
          <a:xfrm rot="455679">
            <a:off x="827088" y="1701800"/>
            <a:ext cx="1800225" cy="1295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771" y="18548"/>
                </a:moveTo>
                <a:cubicBezTo>
                  <a:pt x="18410" y="16855"/>
                  <a:pt x="20006" y="13935"/>
                  <a:pt x="20006" y="10800"/>
                </a:cubicBezTo>
                <a:cubicBezTo>
                  <a:pt x="20006" y="5715"/>
                  <a:pt x="15884" y="1594"/>
                  <a:pt x="10800" y="1594"/>
                </a:cubicBezTo>
                <a:cubicBezTo>
                  <a:pt x="7817" y="1593"/>
                  <a:pt x="5019" y="3039"/>
                  <a:pt x="3292" y="5471"/>
                </a:cubicBezTo>
                <a:lnTo>
                  <a:pt x="1992" y="4549"/>
                </a:lnTo>
                <a:cubicBezTo>
                  <a:pt x="4018" y="1695"/>
                  <a:pt x="73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478"/>
                  <a:pt x="19728" y="17903"/>
                  <a:pt x="16632" y="19889"/>
                </a:cubicBezTo>
                <a:lnTo>
                  <a:pt x="18090" y="22162"/>
                </a:lnTo>
                <a:lnTo>
                  <a:pt x="13258" y="21106"/>
                </a:lnTo>
                <a:lnTo>
                  <a:pt x="14313" y="16275"/>
                </a:lnTo>
                <a:lnTo>
                  <a:pt x="15771" y="185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id="{7B58BA4B-FCFE-4238-B075-67323492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936625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4" name="AutoShape 61">
            <a:extLst>
              <a:ext uri="{FF2B5EF4-FFF2-40B4-BE49-F238E27FC236}">
                <a16:creationId xmlns:a16="http://schemas.microsoft.com/office/drawing/2014/main" id="{749C8663-83CB-4C96-81D5-22BD4A1DBCFE}"/>
              </a:ext>
            </a:extLst>
          </p:cNvPr>
          <p:cNvSpPr>
            <a:spLocks noChangeArrowheads="1"/>
          </p:cNvSpPr>
          <p:nvPr/>
        </p:nvSpPr>
        <p:spPr bwMode="auto">
          <a:xfrm rot="330342" flipH="1">
            <a:off x="103188" y="1595438"/>
            <a:ext cx="1752600" cy="33416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05" y="19384"/>
                </a:moveTo>
                <a:cubicBezTo>
                  <a:pt x="18353" y="17755"/>
                  <a:pt x="20404" y="14433"/>
                  <a:pt x="20404" y="10800"/>
                </a:cubicBezTo>
                <a:cubicBezTo>
                  <a:pt x="20404" y="6895"/>
                  <a:pt x="18039" y="3378"/>
                  <a:pt x="14423" y="1905"/>
                </a:cubicBezTo>
                <a:lnTo>
                  <a:pt x="14874" y="798"/>
                </a:lnTo>
                <a:cubicBezTo>
                  <a:pt x="18941" y="2454"/>
                  <a:pt x="21600" y="6408"/>
                  <a:pt x="21600" y="10800"/>
                </a:cubicBezTo>
                <a:cubicBezTo>
                  <a:pt x="21600" y="14885"/>
                  <a:pt x="19294" y="18621"/>
                  <a:pt x="15642" y="20453"/>
                </a:cubicBezTo>
                <a:lnTo>
                  <a:pt x="16852" y="22867"/>
                </a:lnTo>
                <a:lnTo>
                  <a:pt x="12425" y="21397"/>
                </a:lnTo>
                <a:lnTo>
                  <a:pt x="13895" y="16971"/>
                </a:lnTo>
                <a:lnTo>
                  <a:pt x="15105" y="193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35" name="39 Grupo">
            <a:extLst>
              <a:ext uri="{FF2B5EF4-FFF2-40B4-BE49-F238E27FC236}">
                <a16:creationId xmlns:a16="http://schemas.microsoft.com/office/drawing/2014/main" id="{A0DDC572-1566-4EE1-9F87-7E4F8B2BE4A4}"/>
              </a:ext>
            </a:extLst>
          </p:cNvPr>
          <p:cNvGrpSpPr>
            <a:grpSpLocks/>
          </p:cNvGrpSpPr>
          <p:nvPr/>
        </p:nvGrpSpPr>
        <p:grpSpPr bwMode="auto">
          <a:xfrm>
            <a:off x="0" y="4686300"/>
            <a:ext cx="1223963" cy="2171700"/>
            <a:chOff x="0" y="4686300"/>
            <a:chExt cx="1224000" cy="21717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76F7CF8-7A2C-45BA-A5A3-74E8E9FA96A8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4686300"/>
              <a:ext cx="122400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38 Rectángulo">
              <a:extLst>
                <a:ext uri="{FF2B5EF4-FFF2-40B4-BE49-F238E27FC236}">
                  <a16:creationId xmlns:a16="http://schemas.microsoft.com/office/drawing/2014/main" id="{98CCD96E-3CCB-47CA-9E10-A5C69D532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211669"/>
              <a:ext cx="78581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chemeClr val="bg1"/>
                  </a:solidFill>
                  <a:latin typeface="Benguiat Bk BT" pitchFamily="18" charset="0"/>
                </a:rPr>
                <a:t>Privación</a:t>
              </a:r>
            </a:p>
            <a:p>
              <a:r>
                <a:rPr lang="es-MX" b="1">
                  <a:solidFill>
                    <a:schemeClr val="bg1"/>
                  </a:solidFill>
                  <a:latin typeface="Benguiat Bk BT" pitchFamily="18" charset="0"/>
                </a:rPr>
                <a:t>del sueño</a:t>
              </a:r>
              <a:endParaRPr lang="es-PE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009955"/>
      </p:ext>
    </p:extLst>
  </p:cSld>
  <p:clrMapOvr>
    <a:masterClrMapping/>
  </p:clrMapOvr>
  <p:transition>
    <p:rand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III. Las Plantas “Maestro”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D1AB95-7E0F-4C75-9093-FE30B7A1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F4C676-A0A8-42DA-A14A-719C1593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352791-38C4-463D-8D14-CC5A5E45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76</a:t>
            </a:fld>
            <a:endParaRPr lang="es-MX"/>
          </a:p>
        </p:txBody>
      </p:sp>
    </p:spTree>
  </p:cSld>
  <p:clrMapOvr>
    <a:masterClrMapping/>
  </p:clrMapOvr>
  <p:transition>
    <p:random/>
    <p:sndAc>
      <p:endSnd/>
    </p:sndAc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13"/>
          <p:cNvSpPr>
            <a:spLocks noChangeArrowheads="1"/>
          </p:cNvSpPr>
          <p:nvPr/>
        </p:nvSpPr>
        <p:spPr bwMode="auto">
          <a:xfrm>
            <a:off x="611188" y="2830424"/>
            <a:ext cx="7993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Las plantas “maestro” son consideradas como sagradas y es a través de ellas que el “chamán” puede trascender la realidad y adquirir conocimiento. 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76B597-623D-48EE-880B-D9FD68FE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D9C79E-E5C0-4EEF-B3F0-727E4B47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23B3A9-CE73-4810-9F84-818A502A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77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7"/>
          <p:cNvSpPr>
            <a:spLocks noChangeArrowheads="1"/>
          </p:cNvSpPr>
          <p:nvPr/>
        </p:nvSpPr>
        <p:spPr bwMode="auto">
          <a:xfrm>
            <a:off x="611188" y="2462679"/>
            <a:ext cx="79930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"Las plantas tienen un espíritu y sus espíritus son inteligentes y tienen una gran misión y es la de ayudar... las llamadas plantas de poder o plantas Maestras, que en el desarrollo de la evolución, son plantas más evolucionadas, son grandes adiestradoras o adiestradores de lo que es la mente y la conexión con el espíritu." (</a:t>
            </a:r>
            <a:r>
              <a:rPr lang="en-US" sz="2400" b="1" dirty="0">
                <a:latin typeface="Agency FB" panose="020B0503020202020204" pitchFamily="34" charset="0"/>
              </a:rPr>
              <a:t>Juan Ruiz </a:t>
            </a:r>
            <a:r>
              <a:rPr lang="en-US" sz="2400" b="1" dirty="0" err="1">
                <a:latin typeface="Agency FB" panose="020B0503020202020204" pitchFamily="34" charset="0"/>
              </a:rPr>
              <a:t>Ñaupari</a:t>
            </a:r>
            <a:r>
              <a:rPr lang="es-MX" sz="2400" b="1" dirty="0">
                <a:latin typeface="Agency FB" panose="020B0503020202020204" pitchFamily="34" charset="0"/>
              </a:rPr>
              <a:t>).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4F4E6E-CECE-4195-96C6-EC9CD08F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85D01B-4B01-437B-9FA2-AA304E0E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28E9D1-55F0-4672-84DF-D301C962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78</a:t>
            </a:fld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E470C6-3F69-4E76-AC58-F00BD4D6D505}"/>
              </a:ext>
            </a:extLst>
          </p:cNvPr>
          <p:cNvSpPr txBox="1"/>
          <p:nvPr/>
        </p:nvSpPr>
        <p:spPr>
          <a:xfrm>
            <a:off x="838200" y="5138782"/>
            <a:ext cx="53179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Nota: Juan Ruiz Ñaupari: Chamán y psicólogo transpersonal peruano.</a:t>
            </a:r>
            <a:endParaRPr lang="es-PE" sz="16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7"/>
          <p:cNvSpPr>
            <a:spLocks noChangeArrowheads="1"/>
          </p:cNvSpPr>
          <p:nvPr/>
        </p:nvSpPr>
        <p:spPr bwMode="auto">
          <a:xfrm>
            <a:off x="611188" y="1176368"/>
            <a:ext cx="79930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En las tradiciones médicas andino-amazónicas, los especialistas usan el poder de las plantas maestro para:</a:t>
            </a:r>
          </a:p>
          <a:p>
            <a:r>
              <a:rPr lang="es-MX" sz="2400" b="1" dirty="0">
                <a:latin typeface="Agency FB" panose="020B0503020202020204" pitchFamily="34" charset="0"/>
              </a:rPr>
              <a:t>a) 	diagnosticar;</a:t>
            </a:r>
          </a:p>
          <a:p>
            <a:r>
              <a:rPr lang="es-MX" sz="2400" b="1" dirty="0">
                <a:latin typeface="Agency FB" panose="020B0503020202020204" pitchFamily="34" charset="0"/>
              </a:rPr>
              <a:t>b) 	curar enfermedades;</a:t>
            </a:r>
          </a:p>
          <a:p>
            <a:r>
              <a:rPr lang="es-MX" sz="2400" b="1" dirty="0">
                <a:latin typeface="Agency FB" panose="020B0503020202020204" pitchFamily="34" charset="0"/>
              </a:rPr>
              <a:t>c) 	ejercer sus capacidades adivinatorias;</a:t>
            </a:r>
          </a:p>
          <a:p>
            <a:r>
              <a:rPr lang="es-MX" sz="2400" b="1" dirty="0">
                <a:latin typeface="Agency FB" panose="020B0503020202020204" pitchFamily="34" charset="0"/>
              </a:rPr>
              <a:t>d) 	comunicarse con los espíritus de la naturaleza;</a:t>
            </a:r>
          </a:p>
          <a:p>
            <a:r>
              <a:rPr lang="es-MX" sz="2400" b="1" dirty="0">
                <a:latin typeface="Agency FB" panose="020B0503020202020204" pitchFamily="34" charset="0"/>
              </a:rPr>
              <a:t>e)	comunicarse con los espíritus de los muertos;  </a:t>
            </a:r>
          </a:p>
          <a:p>
            <a:r>
              <a:rPr lang="es-MX" sz="2400" b="1" dirty="0">
                <a:latin typeface="Agency FB" panose="020B0503020202020204" pitchFamily="34" charset="0"/>
              </a:rPr>
              <a:t>f) 	comunicarse y adquirir conocimiento del espíritu de las plantas;</a:t>
            </a:r>
          </a:p>
          <a:p>
            <a:pPr marL="900113" indent="-900113"/>
            <a:r>
              <a:rPr lang="es-MX" sz="2400" b="1" dirty="0">
                <a:latin typeface="Agency FB" panose="020B0503020202020204" pitchFamily="34" charset="0"/>
              </a:rPr>
              <a:t>g)	localizar y comunicarse con las almas de los enfermos cuando ésta se halla fuera del cuerpo y guiar el proceso de su reincorporación;</a:t>
            </a:r>
          </a:p>
          <a:p>
            <a:r>
              <a:rPr lang="es-MX" sz="2400" b="1" dirty="0">
                <a:latin typeface="Agency FB" panose="020B0503020202020204" pitchFamily="34" charset="0"/>
              </a:rPr>
              <a:t>h) 	también, para hacer “daño”.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7CDC68-22E5-4EE0-B9FB-59B440A5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9EC6B2-B6E4-4592-A249-8C4F32E3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9427A4-E24B-4539-A5CB-5AFA04E2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79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0" y="5760000"/>
            <a:ext cx="28797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 dirty="0">
                <a:solidFill>
                  <a:srgbClr val="A50021"/>
                </a:solidFill>
                <a:latin typeface="Agency FB" panose="020B0503020202020204" pitchFamily="34" charset="0"/>
              </a:rPr>
              <a:t>Accidente/ Enfermedad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620000" y="5220000"/>
            <a:ext cx="252000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 dirty="0">
                <a:solidFill>
                  <a:srgbClr val="A50021"/>
                </a:solidFill>
                <a:latin typeface="Agency FB" panose="020B0503020202020204" pitchFamily="34" charset="0"/>
              </a:rPr>
              <a:t>Automedicación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3240000" y="4680000"/>
            <a:ext cx="252000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>
                <a:solidFill>
                  <a:srgbClr val="A50021"/>
                </a:solidFill>
                <a:latin typeface="Agency FB" panose="020B0503020202020204" pitchFamily="34" charset="0"/>
              </a:rPr>
              <a:t>Medicina Casera</a:t>
            </a:r>
          </a:p>
        </p:txBody>
      </p:sp>
      <p:pic>
        <p:nvPicPr>
          <p:cNvPr id="139280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3420000"/>
            <a:ext cx="1439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83" name="Picture 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00" y="2878138"/>
            <a:ext cx="1438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4860000" y="4140000"/>
            <a:ext cx="252000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>
                <a:solidFill>
                  <a:srgbClr val="A50021"/>
                </a:solidFill>
                <a:latin typeface="Agency FB" panose="020B0503020202020204" pitchFamily="34" charset="0"/>
              </a:rPr>
              <a:t>Sistema Médico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113FB00-B4DF-4026-9E96-CAE1BD353946}"/>
              </a:ext>
            </a:extLst>
          </p:cNvPr>
          <p:cNvGrpSpPr/>
          <p:nvPr/>
        </p:nvGrpSpPr>
        <p:grpSpPr>
          <a:xfrm>
            <a:off x="4860000" y="1260000"/>
            <a:ext cx="1440000" cy="2864050"/>
            <a:chOff x="4318000" y="1196912"/>
            <a:chExt cx="1440000" cy="2864050"/>
          </a:xfrm>
        </p:grpSpPr>
        <p:pic>
          <p:nvPicPr>
            <p:cNvPr id="16405" name="Picture 18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8000" y="2620962"/>
              <a:ext cx="144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20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8000" y="1196912"/>
              <a:ext cx="144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9290" name="AutoShape 26"/>
          <p:cNvSpPr>
            <a:spLocks noChangeArrowheads="1"/>
          </p:cNvSpPr>
          <p:nvPr/>
        </p:nvSpPr>
        <p:spPr bwMode="auto">
          <a:xfrm>
            <a:off x="2628727" y="5805264"/>
            <a:ext cx="719137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9291" name="AutoShape 27"/>
          <p:cNvSpPr>
            <a:spLocks noChangeArrowheads="1"/>
          </p:cNvSpPr>
          <p:nvPr/>
        </p:nvSpPr>
        <p:spPr bwMode="auto">
          <a:xfrm>
            <a:off x="3851920" y="5229200"/>
            <a:ext cx="719137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9292" name="AutoShape 28"/>
          <p:cNvSpPr>
            <a:spLocks noChangeArrowheads="1"/>
          </p:cNvSpPr>
          <p:nvPr/>
        </p:nvSpPr>
        <p:spPr bwMode="auto">
          <a:xfrm>
            <a:off x="5508104" y="4725516"/>
            <a:ext cx="719138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5D00E4-1D14-4ACD-BA56-A37A842B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 dirty="0"/>
              <a:t>Diciembre, 2020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CFE109-6A6D-48F8-94C1-C175C1F4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dirty="0"/>
              <a:t>Hugo E. Delgado Súmar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82B74-768B-43D6-9004-F5D01D0E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EE17B36-8427-410C-BE35-18CB60620FAC}"/>
              </a:ext>
            </a:extLst>
          </p:cNvPr>
          <p:cNvGrpSpPr/>
          <p:nvPr/>
        </p:nvGrpSpPr>
        <p:grpSpPr>
          <a:xfrm>
            <a:off x="-2518" y="2878000"/>
            <a:ext cx="1442381" cy="2880000"/>
            <a:chOff x="-2518" y="2878000"/>
            <a:chExt cx="1442381" cy="2880000"/>
          </a:xfrm>
        </p:grpSpPr>
        <p:pic>
          <p:nvPicPr>
            <p:cNvPr id="139277" name="Picture 1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318000"/>
              <a:ext cx="1439863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1EE6751-27EB-4D03-8559-3018765AEE4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7"/>
            <a:srcRect l="11290" r="36409"/>
            <a:stretch/>
          </p:blipFill>
          <p:spPr>
            <a:xfrm>
              <a:off x="-2518" y="2878000"/>
              <a:ext cx="1440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883023"/>
      </p:ext>
    </p:extLst>
  </p:cSld>
  <p:clrMapOvr>
    <a:masterClrMapping/>
  </p:clrMapOvr>
  <p:transition>
    <p:random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755650" y="2852738"/>
            <a:ext cx="77771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 dirty="0">
                <a:latin typeface="Agency FB" panose="020B0503020202020204" pitchFamily="34" charset="0"/>
              </a:rPr>
              <a:t>El contacto con lo sobrenatural en la costa y sierra norte y en la </a:t>
            </a:r>
            <a:r>
              <a:rPr lang="es-MX" sz="2400" b="1" dirty="0" err="1">
                <a:latin typeface="Agency FB" panose="020B0503020202020204" pitchFamily="34" charset="0"/>
              </a:rPr>
              <a:t>amazonía</a:t>
            </a:r>
            <a:r>
              <a:rPr lang="es-MX" sz="2400" b="1" dirty="0">
                <a:latin typeface="Agency FB" panose="020B0503020202020204" pitchFamily="34" charset="0"/>
              </a:rPr>
              <a:t>, se lleva a cabo a través de la ingesta de las llamadas plantas alucinógenas; en cambio, en las tradiciones quechua-</a:t>
            </a:r>
            <a:r>
              <a:rPr lang="es-MX" sz="2400" b="1" dirty="0" err="1">
                <a:latin typeface="Agency FB" panose="020B0503020202020204" pitchFamily="34" charset="0"/>
              </a:rPr>
              <a:t>aymara</a:t>
            </a:r>
            <a:r>
              <a:rPr lang="es-MX" sz="2400" b="1" dirty="0">
                <a:latin typeface="Agency FB" panose="020B0503020202020204" pitchFamily="34" charset="0"/>
              </a:rPr>
              <a:t>, este contacto no lo requiere 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FB717F-F1F7-4A5A-8DC6-8B0B8213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687677-C416-43E3-8878-C9F2CC3E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552984-1191-4B59-A156-F1A3D6B5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80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611188" y="2653695"/>
            <a:ext cx="79930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Michael </a:t>
            </a:r>
            <a:r>
              <a:rPr lang="es-MX" sz="2400" b="1" dirty="0" err="1">
                <a:latin typeface="Agency FB" panose="020B0503020202020204" pitchFamily="34" charset="0"/>
              </a:rPr>
              <a:t>Harner</a:t>
            </a:r>
            <a:r>
              <a:rPr lang="es-MX" sz="2400" b="1" dirty="0">
                <a:latin typeface="Agency FB" panose="020B0503020202020204" pitchFamily="34" charset="0"/>
              </a:rPr>
              <a:t>, señala que "el viaje chamánico" que emprenden algunos chamanes con la ayuda de las plantas alucinógenas, es en realidad "mucho menos numeroso” que los viajes que se emprenden apelando a otras técnicas. </a:t>
            </a:r>
            <a:endParaRPr lang="es-MX" sz="2000" b="1" dirty="0">
              <a:latin typeface="Agency FB" panose="020B0503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576E8D-3F64-4BEC-BC38-2C2E2C66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57BB7E-BB9C-40DB-AC35-8CA29FCE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A6C042-55CD-4D2F-9D6D-37D6CC19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81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611188" y="1791921"/>
            <a:ext cx="79930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En el caso nuestro, esto está corroborado por la realidad: son pocos o inexistentes los chamanes </a:t>
            </a:r>
            <a:r>
              <a:rPr lang="es-MX" sz="2400" b="1" dirty="0" err="1">
                <a:latin typeface="Agency FB" panose="020B0503020202020204" pitchFamily="34" charset="0"/>
              </a:rPr>
              <a:t>aymaras</a:t>
            </a:r>
            <a:r>
              <a:rPr lang="es-MX" sz="2400" b="1" dirty="0">
                <a:latin typeface="Agency FB" panose="020B0503020202020204" pitchFamily="34" charset="0"/>
              </a:rPr>
              <a:t> (</a:t>
            </a:r>
            <a:r>
              <a:rPr lang="es-MX" sz="2400" b="1" dirty="0" err="1">
                <a:latin typeface="Agency FB" panose="020B0503020202020204" pitchFamily="34" charset="0"/>
              </a:rPr>
              <a:t>yatiris</a:t>
            </a:r>
            <a:r>
              <a:rPr lang="es-MX" sz="2400" b="1" dirty="0">
                <a:latin typeface="Agency FB" panose="020B0503020202020204" pitchFamily="34" charset="0"/>
              </a:rPr>
              <a:t> o </a:t>
            </a:r>
            <a:r>
              <a:rPr lang="es-MX" sz="2400" b="1" dirty="0" err="1">
                <a:latin typeface="Agency FB" panose="020B0503020202020204" pitchFamily="34" charset="0"/>
              </a:rPr>
              <a:t>qolliris</a:t>
            </a:r>
            <a:r>
              <a:rPr lang="es-MX" sz="2400" b="1" dirty="0">
                <a:latin typeface="Agency FB" panose="020B0503020202020204" pitchFamily="34" charset="0"/>
              </a:rPr>
              <a:t>) o quechuas (</a:t>
            </a:r>
            <a:r>
              <a:rPr lang="es-MX" sz="2400" b="1" dirty="0" err="1">
                <a:latin typeface="Agency FB" panose="020B0503020202020204" pitchFamily="34" charset="0"/>
              </a:rPr>
              <a:t>paqos</a:t>
            </a:r>
            <a:r>
              <a:rPr lang="es-MX" sz="2400" b="1" dirty="0">
                <a:latin typeface="Agency FB" panose="020B0503020202020204" pitchFamily="34" charset="0"/>
              </a:rPr>
              <a:t>) que recurren a la utilización de plantas para entrar en trance. A este respecto, muchos autores han señalado que los chamanes comienzan a utilizar las plantas “maestro” cuando han perdido la facultad de llevar a cabo el vuelo </a:t>
            </a:r>
            <a:r>
              <a:rPr lang="es-MX" sz="2400" b="1" dirty="0" err="1">
                <a:latin typeface="Agency FB" panose="020B0503020202020204" pitchFamily="34" charset="0"/>
              </a:rPr>
              <a:t>chamánico</a:t>
            </a:r>
            <a:r>
              <a:rPr lang="es-MX" sz="2400" b="1" dirty="0">
                <a:latin typeface="Agency FB" panose="020B0503020202020204" pitchFamily="34" charset="0"/>
              </a:rPr>
              <a:t>, por otros medios.</a:t>
            </a:r>
          </a:p>
          <a:p>
            <a:br>
              <a:rPr lang="es-MX" sz="2400" b="1" dirty="0">
                <a:latin typeface="Agency FB" panose="020B0503020202020204" pitchFamily="34" charset="0"/>
              </a:rPr>
            </a:br>
            <a:r>
              <a:rPr lang="es-MX" sz="2000" b="1" dirty="0" err="1">
                <a:solidFill>
                  <a:srgbClr val="C00000"/>
                </a:solidFill>
                <a:latin typeface="Agency FB" panose="020B0503020202020204" pitchFamily="34" charset="0"/>
              </a:rPr>
              <a:t>Doore</a:t>
            </a:r>
            <a:r>
              <a:rPr lang="es-MX" sz="2000" b="1" dirty="0">
                <a:solidFill>
                  <a:srgbClr val="C00000"/>
                </a:solidFill>
                <a:latin typeface="Agency FB" panose="020B0503020202020204" pitchFamily="34" charset="0"/>
              </a:rPr>
              <a:t>, Gary (compilador): </a:t>
            </a:r>
            <a:r>
              <a:rPr lang="es-MX" sz="2000" b="1" i="1" dirty="0">
                <a:solidFill>
                  <a:srgbClr val="C00000"/>
                </a:solidFill>
                <a:latin typeface="Agency FB" panose="020B0503020202020204" pitchFamily="34" charset="0"/>
              </a:rPr>
              <a:t>El Viaje del Chamán: curación, poder y crecimiento personal</a:t>
            </a:r>
            <a:r>
              <a:rPr lang="es-MX" sz="2000" b="1" dirty="0">
                <a:solidFill>
                  <a:srgbClr val="C00000"/>
                </a:solidFill>
                <a:latin typeface="Agency FB" panose="020B0503020202020204" pitchFamily="34" charset="0"/>
              </a:rPr>
              <a:t>, </a:t>
            </a:r>
            <a:r>
              <a:rPr lang="es-MX" sz="2000" b="1" dirty="0" err="1">
                <a:solidFill>
                  <a:srgbClr val="C00000"/>
                </a:solidFill>
                <a:latin typeface="Agency FB" panose="020B0503020202020204" pitchFamily="34" charset="0"/>
              </a:rPr>
              <a:t>Kairós</a:t>
            </a:r>
            <a:r>
              <a:rPr lang="es-MX" sz="2000" b="1" dirty="0">
                <a:solidFill>
                  <a:srgbClr val="C00000"/>
                </a:solidFill>
                <a:latin typeface="Agency FB" panose="020B0503020202020204" pitchFamily="34" charset="0"/>
              </a:rPr>
              <a:t>, Barcelona, 1998.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576E8D-3F64-4BEC-BC38-2C2E2C66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57BB7E-BB9C-40DB-AC35-8CA29FCE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A6C042-55CD-4D2F-9D6D-37D6CC19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82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295531"/>
      </p:ext>
    </p:extLst>
  </p:cSld>
  <p:clrMapOvr>
    <a:masterClrMapping/>
  </p:clrMapOvr>
  <p:transition>
    <p:rand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7"/>
          <p:cNvSpPr>
            <a:spLocks noChangeArrowheads="1"/>
          </p:cNvSpPr>
          <p:nvPr/>
        </p:nvSpPr>
        <p:spPr bwMode="auto">
          <a:xfrm>
            <a:off x="611188" y="2284363"/>
            <a:ext cx="79930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Las plantas maestro utilizadas por los sistemas médicos tradicionales se agrupan en tres tipos básicos: </a:t>
            </a:r>
          </a:p>
          <a:p>
            <a:pPr algn="ctr"/>
            <a:endParaRPr lang="es-MX" sz="2400" b="1" dirty="0">
              <a:latin typeface="Agency FB" panose="020B0503020202020204" pitchFamily="34" charset="0"/>
            </a:endParaRPr>
          </a:p>
          <a:p>
            <a:pPr marL="900113" indent="-900113"/>
            <a:r>
              <a:rPr lang="es-MX" sz="2400" b="1" dirty="0">
                <a:latin typeface="Agency FB" panose="020B0503020202020204" pitchFamily="34" charset="0"/>
              </a:rPr>
              <a:t>a) 	las que tienen carácter psicoactivo (que inducen directamente a estados modificados de conciencia) como el Sanpedro 	(</a:t>
            </a:r>
            <a:r>
              <a:rPr lang="es-ES_tradnl" sz="2400" b="1" dirty="0" err="1">
                <a:latin typeface="Agency FB" panose="020B0503020202020204" pitchFamily="34" charset="0"/>
              </a:rPr>
              <a:t>Trichocereus</a:t>
            </a:r>
            <a:r>
              <a:rPr lang="es-ES_tradnl" sz="2400" b="1" dirty="0">
                <a:latin typeface="Agency FB" panose="020B0503020202020204" pitchFamily="34" charset="0"/>
              </a:rPr>
              <a:t> </a:t>
            </a:r>
            <a:r>
              <a:rPr lang="es-ES_tradnl" sz="2400" b="1" dirty="0" err="1">
                <a:latin typeface="Agency FB" panose="020B0503020202020204" pitchFamily="34" charset="0"/>
              </a:rPr>
              <a:t>Pachanoi</a:t>
            </a:r>
            <a:r>
              <a:rPr lang="es-MX" sz="2400" b="1" dirty="0">
                <a:latin typeface="Agency FB" panose="020B0503020202020204" pitchFamily="34" charset="0"/>
              </a:rPr>
              <a:t>) o la Ayahuasca (</a:t>
            </a:r>
            <a:r>
              <a:rPr lang="es-MX" sz="2400" b="1" dirty="0" err="1">
                <a:latin typeface="Agency FB" panose="020B0503020202020204" pitchFamily="34" charset="0"/>
              </a:rPr>
              <a:t>Banisteriopsis</a:t>
            </a:r>
            <a:r>
              <a:rPr lang="es-MX" sz="2400" b="1" dirty="0">
                <a:latin typeface="Agency FB" panose="020B0503020202020204" pitchFamily="34" charset="0"/>
              </a:rPr>
              <a:t> </a:t>
            </a:r>
            <a:r>
              <a:rPr lang="es-MX" sz="2400" b="1" dirty="0" err="1">
                <a:latin typeface="Agency FB" panose="020B0503020202020204" pitchFamily="34" charset="0"/>
              </a:rPr>
              <a:t>caapi</a:t>
            </a:r>
            <a:r>
              <a:rPr lang="es-MX" sz="2400" b="1" dirty="0">
                <a:latin typeface="Agency FB" panose="020B0503020202020204" pitchFamily="34" charset="0"/>
              </a:rPr>
              <a:t>);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32590B-77A0-4977-99D3-501DBF3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B3049D-C71C-4B26-80D6-DD0334DC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2518E5-B0C8-4DCB-90FE-2CCDD924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83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611188" y="2838360"/>
            <a:ext cx="7993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00113" indent="-900113"/>
            <a:r>
              <a:rPr lang="es-MX" sz="2400" b="1" dirty="0">
                <a:latin typeface="Agency FB" panose="020B0503020202020204" pitchFamily="34" charset="0"/>
              </a:rPr>
              <a:t>b)	las que no poseen componentes psicoactivos, pero se manifiestan intensamente durante el trance o los sueños, como la </a:t>
            </a:r>
            <a:r>
              <a:rPr lang="es-MX" sz="2400" b="1" dirty="0" err="1">
                <a:latin typeface="Agency FB" panose="020B0503020202020204" pitchFamily="34" charset="0"/>
              </a:rPr>
              <a:t>Ushpawasha</a:t>
            </a:r>
            <a:r>
              <a:rPr lang="es-MX" sz="2400" b="1" dirty="0">
                <a:latin typeface="Agency FB" panose="020B0503020202020204" pitchFamily="34" charset="0"/>
              </a:rPr>
              <a:t> Sanango o el </a:t>
            </a:r>
            <a:r>
              <a:rPr lang="es-MX" sz="2400" b="1" dirty="0" err="1">
                <a:latin typeface="Agency FB" panose="020B0503020202020204" pitchFamily="34" charset="0"/>
              </a:rPr>
              <a:t>Chiric</a:t>
            </a:r>
            <a:r>
              <a:rPr lang="es-MX" sz="2400" b="1" dirty="0">
                <a:latin typeface="Agency FB" panose="020B0503020202020204" pitchFamily="34" charset="0"/>
              </a:rPr>
              <a:t> Sanango (</a:t>
            </a:r>
            <a:r>
              <a:rPr lang="es-ES_tradnl" sz="2400" b="1" dirty="0" err="1">
                <a:latin typeface="Agency FB" panose="020B0503020202020204" pitchFamily="34" charset="0"/>
              </a:rPr>
              <a:t>Brunfelsia</a:t>
            </a:r>
            <a:r>
              <a:rPr lang="es-ES_tradnl" sz="2400" b="1" dirty="0">
                <a:latin typeface="Agency FB" panose="020B0503020202020204" pitchFamily="34" charset="0"/>
              </a:rPr>
              <a:t> grandiflora</a:t>
            </a:r>
            <a:r>
              <a:rPr lang="es-MX" sz="2400" b="1" dirty="0">
                <a:latin typeface="Agency FB" panose="020B0503020202020204" pitchFamily="34" charset="0"/>
              </a:rPr>
              <a:t>);</a:t>
            </a:r>
            <a:endParaRPr lang="es-ES_tradnl" sz="2400" b="1" dirty="0">
              <a:latin typeface="Agency FB" panose="020B0503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867AE3-9C47-4B1F-A79B-D7A00A03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3E00AF-4887-487C-9DDE-334BCB82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CBEFA4-3132-45AA-9FA7-0C05C6F9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84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7"/>
          <p:cNvSpPr>
            <a:spLocks noChangeArrowheads="1"/>
          </p:cNvSpPr>
          <p:nvPr/>
        </p:nvSpPr>
        <p:spPr bwMode="auto">
          <a:xfrm>
            <a:off x="611188" y="2653695"/>
            <a:ext cx="79930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00113" indent="-900113"/>
            <a:r>
              <a:rPr lang="es-ES_tradnl" sz="2400" b="1" dirty="0">
                <a:latin typeface="Agency FB" panose="020B0503020202020204" pitchFamily="34" charset="0"/>
              </a:rPr>
              <a:t>c)	las que, independientemente de los aspectos ya señalados, se utilizan como puente ritual para la comunicación con el mundo 	sobrenatural, como la coca (</a:t>
            </a:r>
            <a:r>
              <a:rPr lang="es-ES_tradnl" sz="2400" b="1" dirty="0" err="1">
                <a:latin typeface="Agency FB" panose="020B0503020202020204" pitchFamily="34" charset="0"/>
              </a:rPr>
              <a:t>Erythroxylon</a:t>
            </a:r>
            <a:r>
              <a:rPr lang="es-ES_tradnl" sz="2400" b="1" dirty="0">
                <a:latin typeface="Agency FB" panose="020B0503020202020204" pitchFamily="34" charset="0"/>
              </a:rPr>
              <a:t> coca) o el cacao (</a:t>
            </a:r>
            <a:r>
              <a:rPr lang="es-ES_tradnl" sz="2400" b="1" dirty="0" err="1">
                <a:latin typeface="Agency FB" panose="020B0503020202020204" pitchFamily="34" charset="0"/>
              </a:rPr>
              <a:t>Theobroma</a:t>
            </a:r>
            <a:r>
              <a:rPr lang="es-ES_tradnl" sz="2400" b="1" dirty="0">
                <a:latin typeface="Agency FB" panose="020B0503020202020204" pitchFamily="34" charset="0"/>
              </a:rPr>
              <a:t> cacao).</a:t>
            </a:r>
            <a:endParaRPr lang="es-MX" sz="2400" b="1" dirty="0">
              <a:latin typeface="Agency FB" panose="020B0503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F0193A-784D-4B4F-8D3E-B1D54E9E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A38409-AA6B-427E-AAB4-5DCE3972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C359BE-D49C-4D37-8E5D-01D09D1F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85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9" name="Picture 7" descr="per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497998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2" name="AutoShape 10"/>
          <p:cNvSpPr>
            <a:spLocks noChangeArrowheads="1"/>
          </p:cNvSpPr>
          <p:nvPr/>
        </p:nvSpPr>
        <p:spPr bwMode="auto">
          <a:xfrm rot="20791610" flipH="1">
            <a:off x="5364163" y="4724400"/>
            <a:ext cx="1943100" cy="936625"/>
          </a:xfrm>
          <a:prstGeom prst="curvedUpArrow">
            <a:avLst>
              <a:gd name="adj1" fmla="val 41492"/>
              <a:gd name="adj2" fmla="val 829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227763" y="2924175"/>
            <a:ext cx="2162175" cy="2092325"/>
            <a:chOff x="4195" y="2251"/>
            <a:chExt cx="1362" cy="1318"/>
          </a:xfrm>
        </p:grpSpPr>
        <p:pic>
          <p:nvPicPr>
            <p:cNvPr id="87051" name="Picture 18" descr="coca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5" y="2523"/>
              <a:ext cx="1344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52" name="Text Box 19"/>
            <p:cNvSpPr txBox="1">
              <a:spLocks noChangeArrowheads="1"/>
            </p:cNvSpPr>
            <p:nvPr/>
          </p:nvSpPr>
          <p:spPr bwMode="auto">
            <a:xfrm>
              <a:off x="4468" y="2251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COCA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235825" y="3789363"/>
            <a:ext cx="1728788" cy="2454275"/>
            <a:chOff x="4558" y="2387"/>
            <a:chExt cx="1089" cy="1546"/>
          </a:xfrm>
        </p:grpSpPr>
        <p:pic>
          <p:nvPicPr>
            <p:cNvPr id="87049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4" y="2387"/>
              <a:ext cx="898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50" name="Text Box 29"/>
            <p:cNvSpPr txBox="1">
              <a:spLocks noChangeArrowheads="1"/>
            </p:cNvSpPr>
            <p:nvPr/>
          </p:nvSpPr>
          <p:spPr bwMode="auto">
            <a:xfrm>
              <a:off x="4558" y="3702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WILLKA</a:t>
              </a:r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A084E-3571-43B1-BFCA-112A476F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AB6B9B-606D-4918-A907-7E0A8F50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D763C-374B-49F4-87F8-012CD34B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86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9" name="Picture 7" descr="per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497998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1" name="AutoShape 9"/>
          <p:cNvSpPr>
            <a:spLocks noChangeArrowheads="1"/>
          </p:cNvSpPr>
          <p:nvPr/>
        </p:nvSpPr>
        <p:spPr bwMode="auto">
          <a:xfrm flipH="1" flipV="1">
            <a:off x="4427538" y="260350"/>
            <a:ext cx="1943100" cy="936625"/>
          </a:xfrm>
          <a:prstGeom prst="curvedUpArrow">
            <a:avLst>
              <a:gd name="adj1" fmla="val 41492"/>
              <a:gd name="adj2" fmla="val 829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6202" name="AutoShape 10"/>
          <p:cNvSpPr>
            <a:spLocks noChangeArrowheads="1"/>
          </p:cNvSpPr>
          <p:nvPr/>
        </p:nvSpPr>
        <p:spPr bwMode="auto">
          <a:xfrm rot="20791610" flipH="1">
            <a:off x="5364163" y="4724400"/>
            <a:ext cx="1943100" cy="936625"/>
          </a:xfrm>
          <a:prstGeom prst="curvedUpArrow">
            <a:avLst>
              <a:gd name="adj1" fmla="val 41492"/>
              <a:gd name="adj2" fmla="val 829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751513" y="333375"/>
            <a:ext cx="2133600" cy="2095500"/>
            <a:chOff x="3759" y="663"/>
            <a:chExt cx="1344" cy="1320"/>
          </a:xfrm>
        </p:grpSpPr>
        <p:pic>
          <p:nvPicPr>
            <p:cNvPr id="88079" name="Picture 15" descr="cielo-ayahuasca-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59" y="663"/>
              <a:ext cx="134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80" name="Text Box 16"/>
            <p:cNvSpPr txBox="1">
              <a:spLocks noChangeArrowheads="1"/>
            </p:cNvSpPr>
            <p:nvPr/>
          </p:nvSpPr>
          <p:spPr bwMode="auto">
            <a:xfrm>
              <a:off x="3878" y="1752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b="1"/>
                <a:t>AYAHU</a:t>
              </a:r>
              <a:r>
                <a:rPr lang="es-MX" b="1">
                  <a:solidFill>
                    <a:srgbClr val="FFCC00"/>
                  </a:solidFill>
                </a:rPr>
                <a:t>ASCA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227763" y="2924175"/>
            <a:ext cx="2162175" cy="2092325"/>
            <a:chOff x="4195" y="2251"/>
            <a:chExt cx="1362" cy="1318"/>
          </a:xfrm>
        </p:grpSpPr>
        <p:pic>
          <p:nvPicPr>
            <p:cNvPr id="88077" name="Picture 18" descr="coca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5" y="2523"/>
              <a:ext cx="1344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78" name="Text Box 19"/>
            <p:cNvSpPr txBox="1">
              <a:spLocks noChangeArrowheads="1"/>
            </p:cNvSpPr>
            <p:nvPr/>
          </p:nvSpPr>
          <p:spPr bwMode="auto">
            <a:xfrm>
              <a:off x="4468" y="2251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COCA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235825" y="3789363"/>
            <a:ext cx="1728788" cy="2454275"/>
            <a:chOff x="4558" y="2387"/>
            <a:chExt cx="1089" cy="1546"/>
          </a:xfrm>
        </p:grpSpPr>
        <p:pic>
          <p:nvPicPr>
            <p:cNvPr id="88075" name="Picture 2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94" y="2387"/>
              <a:ext cx="898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76" name="Text Box 29"/>
            <p:cNvSpPr txBox="1">
              <a:spLocks noChangeArrowheads="1"/>
            </p:cNvSpPr>
            <p:nvPr/>
          </p:nvSpPr>
          <p:spPr bwMode="auto">
            <a:xfrm>
              <a:off x="4558" y="3702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WILLKA</a:t>
              </a:r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A77A8E-DFD9-4778-933A-BDCC7156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2D054B-8386-44D3-9572-ECB11FA4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7AD0BF-D125-48ED-820E-6BADF22E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87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1" grpId="0" animBg="1"/>
      <p:bldP spid="13620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9" name="Picture 7" descr="per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497998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0" name="AutoShape 8"/>
          <p:cNvSpPr>
            <a:spLocks noChangeArrowheads="1"/>
          </p:cNvSpPr>
          <p:nvPr/>
        </p:nvSpPr>
        <p:spPr bwMode="auto">
          <a:xfrm flipV="1">
            <a:off x="1042988" y="763588"/>
            <a:ext cx="1943100" cy="936625"/>
          </a:xfrm>
          <a:prstGeom prst="curvedUpArrow">
            <a:avLst>
              <a:gd name="adj1" fmla="val 41492"/>
              <a:gd name="adj2" fmla="val 829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6201" name="AutoShape 9"/>
          <p:cNvSpPr>
            <a:spLocks noChangeArrowheads="1"/>
          </p:cNvSpPr>
          <p:nvPr/>
        </p:nvSpPr>
        <p:spPr bwMode="auto">
          <a:xfrm flipH="1" flipV="1">
            <a:off x="4427538" y="260350"/>
            <a:ext cx="1943100" cy="936625"/>
          </a:xfrm>
          <a:prstGeom prst="curvedUpArrow">
            <a:avLst>
              <a:gd name="adj1" fmla="val 41492"/>
              <a:gd name="adj2" fmla="val 829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6202" name="AutoShape 10"/>
          <p:cNvSpPr>
            <a:spLocks noChangeArrowheads="1"/>
          </p:cNvSpPr>
          <p:nvPr/>
        </p:nvSpPr>
        <p:spPr bwMode="auto">
          <a:xfrm rot="20791610" flipH="1">
            <a:off x="5364163" y="4724400"/>
            <a:ext cx="1943100" cy="936625"/>
          </a:xfrm>
          <a:prstGeom prst="curvedUpArrow">
            <a:avLst>
              <a:gd name="adj1" fmla="val 41492"/>
              <a:gd name="adj2" fmla="val 829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323975"/>
            <a:ext cx="2133600" cy="2039938"/>
            <a:chOff x="0" y="834"/>
            <a:chExt cx="1344" cy="1285"/>
          </a:xfrm>
        </p:grpSpPr>
        <p:pic>
          <p:nvPicPr>
            <p:cNvPr id="89107" name="Picture 12" descr="sanpedro-f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4"/>
              <a:ext cx="134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108" name="Text Box 13"/>
            <p:cNvSpPr txBox="1">
              <a:spLocks noChangeArrowheads="1"/>
            </p:cNvSpPr>
            <p:nvPr/>
          </p:nvSpPr>
          <p:spPr bwMode="auto">
            <a:xfrm>
              <a:off x="204" y="1888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SANPEDRO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751513" y="333375"/>
            <a:ext cx="2133600" cy="2095500"/>
            <a:chOff x="3759" y="663"/>
            <a:chExt cx="1344" cy="1320"/>
          </a:xfrm>
        </p:grpSpPr>
        <p:pic>
          <p:nvPicPr>
            <p:cNvPr id="89105" name="Picture 15" descr="cielo-ayahuasca-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59" y="663"/>
              <a:ext cx="134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106" name="Text Box 16"/>
            <p:cNvSpPr txBox="1">
              <a:spLocks noChangeArrowheads="1"/>
            </p:cNvSpPr>
            <p:nvPr/>
          </p:nvSpPr>
          <p:spPr bwMode="auto">
            <a:xfrm>
              <a:off x="3878" y="1752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b="1"/>
                <a:t>AYAHU</a:t>
              </a:r>
              <a:r>
                <a:rPr lang="es-MX" b="1">
                  <a:solidFill>
                    <a:srgbClr val="FFCC00"/>
                  </a:solidFill>
                </a:rPr>
                <a:t>ASCA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227763" y="2924175"/>
            <a:ext cx="2162175" cy="2092325"/>
            <a:chOff x="4195" y="2251"/>
            <a:chExt cx="1362" cy="1318"/>
          </a:xfrm>
        </p:grpSpPr>
        <p:pic>
          <p:nvPicPr>
            <p:cNvPr id="89103" name="Picture 18" descr="coca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5" y="2523"/>
              <a:ext cx="1344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104" name="Text Box 19"/>
            <p:cNvSpPr txBox="1">
              <a:spLocks noChangeArrowheads="1"/>
            </p:cNvSpPr>
            <p:nvPr/>
          </p:nvSpPr>
          <p:spPr bwMode="auto">
            <a:xfrm>
              <a:off x="4468" y="2251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COCA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235825" y="3789363"/>
            <a:ext cx="1728788" cy="2454275"/>
            <a:chOff x="4558" y="2387"/>
            <a:chExt cx="1089" cy="1546"/>
          </a:xfrm>
        </p:grpSpPr>
        <p:pic>
          <p:nvPicPr>
            <p:cNvPr id="89101" name="Picture 2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94" y="2387"/>
              <a:ext cx="898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102" name="Text Box 29"/>
            <p:cNvSpPr txBox="1">
              <a:spLocks noChangeArrowheads="1"/>
            </p:cNvSpPr>
            <p:nvPr/>
          </p:nvSpPr>
          <p:spPr bwMode="auto">
            <a:xfrm>
              <a:off x="4558" y="3702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WILLKA</a:t>
              </a:r>
            </a:p>
          </p:txBody>
        </p:sp>
      </p:grp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933F5DD6-BF9C-42F3-8303-35702731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4149FC58-4F40-484D-8EE2-75C7B478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85D1405-17E2-485C-9204-7151669E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88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 animBg="1"/>
      <p:bldP spid="136201" grpId="0" animBg="1"/>
      <p:bldP spid="13620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9" name="Picture 7" descr="per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497998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0" name="AutoShape 8"/>
          <p:cNvSpPr>
            <a:spLocks noChangeArrowheads="1"/>
          </p:cNvSpPr>
          <p:nvPr/>
        </p:nvSpPr>
        <p:spPr bwMode="auto">
          <a:xfrm flipV="1">
            <a:off x="1042988" y="763588"/>
            <a:ext cx="1943100" cy="936625"/>
          </a:xfrm>
          <a:prstGeom prst="curvedUpArrow">
            <a:avLst>
              <a:gd name="adj1" fmla="val 41492"/>
              <a:gd name="adj2" fmla="val 829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6201" name="AutoShape 9"/>
          <p:cNvSpPr>
            <a:spLocks noChangeArrowheads="1"/>
          </p:cNvSpPr>
          <p:nvPr/>
        </p:nvSpPr>
        <p:spPr bwMode="auto">
          <a:xfrm flipH="1" flipV="1">
            <a:off x="4427538" y="260350"/>
            <a:ext cx="1943100" cy="936625"/>
          </a:xfrm>
          <a:prstGeom prst="curvedUpArrow">
            <a:avLst>
              <a:gd name="adj1" fmla="val 41492"/>
              <a:gd name="adj2" fmla="val 829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6202" name="AutoShape 10"/>
          <p:cNvSpPr>
            <a:spLocks noChangeArrowheads="1"/>
          </p:cNvSpPr>
          <p:nvPr/>
        </p:nvSpPr>
        <p:spPr bwMode="auto">
          <a:xfrm rot="20791610" flipH="1">
            <a:off x="5364163" y="4724400"/>
            <a:ext cx="1943100" cy="936625"/>
          </a:xfrm>
          <a:prstGeom prst="curvedUpArrow">
            <a:avLst>
              <a:gd name="adj1" fmla="val 41492"/>
              <a:gd name="adj2" fmla="val 829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323975"/>
            <a:ext cx="2133600" cy="2039938"/>
            <a:chOff x="0" y="834"/>
            <a:chExt cx="1344" cy="1285"/>
          </a:xfrm>
        </p:grpSpPr>
        <p:pic>
          <p:nvPicPr>
            <p:cNvPr id="90137" name="Picture 12" descr="sanpedro-f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4"/>
              <a:ext cx="134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8" name="Text Box 13"/>
            <p:cNvSpPr txBox="1">
              <a:spLocks noChangeArrowheads="1"/>
            </p:cNvSpPr>
            <p:nvPr/>
          </p:nvSpPr>
          <p:spPr bwMode="auto">
            <a:xfrm>
              <a:off x="204" y="1888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SANPEDRO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751513" y="333375"/>
            <a:ext cx="2133600" cy="2095500"/>
            <a:chOff x="3759" y="663"/>
            <a:chExt cx="1344" cy="1320"/>
          </a:xfrm>
        </p:grpSpPr>
        <p:pic>
          <p:nvPicPr>
            <p:cNvPr id="90135" name="Picture 15" descr="cielo-ayahuasca-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59" y="663"/>
              <a:ext cx="134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6" name="Text Box 16"/>
            <p:cNvSpPr txBox="1">
              <a:spLocks noChangeArrowheads="1"/>
            </p:cNvSpPr>
            <p:nvPr/>
          </p:nvSpPr>
          <p:spPr bwMode="auto">
            <a:xfrm>
              <a:off x="3878" y="1752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b="1"/>
                <a:t>AYAHU</a:t>
              </a:r>
              <a:r>
                <a:rPr lang="es-MX" b="1">
                  <a:solidFill>
                    <a:srgbClr val="FFCC00"/>
                  </a:solidFill>
                </a:rPr>
                <a:t>ASCA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227763" y="2924175"/>
            <a:ext cx="2162175" cy="2092325"/>
            <a:chOff x="4195" y="2251"/>
            <a:chExt cx="1362" cy="1318"/>
          </a:xfrm>
        </p:grpSpPr>
        <p:pic>
          <p:nvPicPr>
            <p:cNvPr id="90133" name="Picture 18" descr="coca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5" y="2523"/>
              <a:ext cx="1344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4" name="Text Box 19"/>
            <p:cNvSpPr txBox="1">
              <a:spLocks noChangeArrowheads="1"/>
            </p:cNvSpPr>
            <p:nvPr/>
          </p:nvSpPr>
          <p:spPr bwMode="auto">
            <a:xfrm>
              <a:off x="4468" y="2251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COCA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82625" y="4070350"/>
            <a:ext cx="2782888" cy="1895475"/>
            <a:chOff x="430" y="2564"/>
            <a:chExt cx="1753" cy="1194"/>
          </a:xfrm>
        </p:grpSpPr>
        <p:pic>
          <p:nvPicPr>
            <p:cNvPr id="90131" name="Picture 21" descr="flores de tabac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9" y="2750"/>
              <a:ext cx="134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2" name="Text Box 22"/>
            <p:cNvSpPr txBox="1">
              <a:spLocks noChangeArrowheads="1"/>
            </p:cNvSpPr>
            <p:nvPr/>
          </p:nvSpPr>
          <p:spPr bwMode="auto">
            <a:xfrm>
              <a:off x="430" y="2564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TABACO</a:t>
              </a:r>
            </a:p>
          </p:txBody>
        </p:sp>
      </p:grpSp>
      <p:sp>
        <p:nvSpPr>
          <p:cNvPr id="136215" name="AutoShape 23"/>
          <p:cNvSpPr>
            <a:spLocks noChangeArrowheads="1"/>
          </p:cNvSpPr>
          <p:nvPr/>
        </p:nvSpPr>
        <p:spPr bwMode="auto">
          <a:xfrm rot="-3220135">
            <a:off x="2374106" y="2597944"/>
            <a:ext cx="4684713" cy="1152525"/>
          </a:xfrm>
          <a:prstGeom prst="curvedUpArrow">
            <a:avLst>
              <a:gd name="adj1" fmla="val 21378"/>
              <a:gd name="adj2" fmla="val 97140"/>
              <a:gd name="adj3" fmla="val 3512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6216" name="AutoShape 24"/>
          <p:cNvSpPr>
            <a:spLocks noChangeArrowheads="1"/>
          </p:cNvSpPr>
          <p:nvPr/>
        </p:nvSpPr>
        <p:spPr bwMode="auto">
          <a:xfrm rot="1172272">
            <a:off x="2698750" y="5157788"/>
            <a:ext cx="3600450" cy="1081087"/>
          </a:xfrm>
          <a:prstGeom prst="curvedUpArrow">
            <a:avLst>
              <a:gd name="adj1" fmla="val 17515"/>
              <a:gd name="adj2" fmla="val 79590"/>
              <a:gd name="adj3" fmla="val 3512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6217" name="AutoShape 25"/>
          <p:cNvSpPr>
            <a:spLocks noChangeArrowheads="1"/>
          </p:cNvSpPr>
          <p:nvPr/>
        </p:nvSpPr>
        <p:spPr bwMode="auto">
          <a:xfrm rot="-5843336">
            <a:off x="1609725" y="2492376"/>
            <a:ext cx="3455987" cy="1008062"/>
          </a:xfrm>
          <a:prstGeom prst="curvedUpArrow">
            <a:avLst>
              <a:gd name="adj1" fmla="val 18031"/>
              <a:gd name="adj2" fmla="val 81931"/>
              <a:gd name="adj3" fmla="val 3512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7235825" y="3789363"/>
            <a:ext cx="1728788" cy="2454275"/>
            <a:chOff x="4558" y="2387"/>
            <a:chExt cx="1089" cy="1546"/>
          </a:xfrm>
        </p:grpSpPr>
        <p:pic>
          <p:nvPicPr>
            <p:cNvPr id="90129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94" y="2387"/>
              <a:ext cx="898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0" name="Text Box 29"/>
            <p:cNvSpPr txBox="1">
              <a:spLocks noChangeArrowheads="1"/>
            </p:cNvSpPr>
            <p:nvPr/>
          </p:nvSpPr>
          <p:spPr bwMode="auto">
            <a:xfrm>
              <a:off x="4558" y="3702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WILLKA</a:t>
              </a:r>
            </a:p>
          </p:txBody>
        </p:sp>
      </p:grp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461EAC-BB34-42D6-AE77-5BC1B7DB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F2694D-93CB-485D-8C45-EE8EBF0D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FF14BE-EBC6-4595-88B9-ABE56147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89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3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 animBg="1"/>
      <p:bldP spid="136201" grpId="0" animBg="1"/>
      <p:bldP spid="136202" grpId="0" animBg="1"/>
      <p:bldP spid="136215" grpId="0" animBg="1"/>
      <p:bldP spid="136216" grpId="0" animBg="1"/>
      <p:bldP spid="1362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0" y="5760000"/>
            <a:ext cx="28797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 dirty="0">
                <a:solidFill>
                  <a:srgbClr val="A50021"/>
                </a:solidFill>
                <a:latin typeface="Agency FB" panose="020B0503020202020204" pitchFamily="34" charset="0"/>
              </a:rPr>
              <a:t>Accidente/ Enfermedad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620000" y="5220000"/>
            <a:ext cx="252000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 dirty="0">
                <a:solidFill>
                  <a:srgbClr val="A50021"/>
                </a:solidFill>
                <a:latin typeface="Agency FB" panose="020B0503020202020204" pitchFamily="34" charset="0"/>
              </a:rPr>
              <a:t>Automedicación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3240000" y="4680000"/>
            <a:ext cx="252000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>
                <a:solidFill>
                  <a:srgbClr val="A50021"/>
                </a:solidFill>
                <a:latin typeface="Agency FB" panose="020B0503020202020204" pitchFamily="34" charset="0"/>
              </a:rPr>
              <a:t>Medicina Casera</a:t>
            </a: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6480000" y="3600000"/>
            <a:ext cx="252000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>
                <a:solidFill>
                  <a:srgbClr val="A50021"/>
                </a:solidFill>
                <a:latin typeface="Agency FB" panose="020B0503020202020204" pitchFamily="34" charset="0"/>
              </a:rPr>
              <a:t>Sistema Religioso</a:t>
            </a:r>
          </a:p>
        </p:txBody>
      </p:sp>
      <p:pic>
        <p:nvPicPr>
          <p:cNvPr id="139280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0" y="3420000"/>
            <a:ext cx="1439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83" name="Picture 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00" y="2878138"/>
            <a:ext cx="1438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4860000" y="4140000"/>
            <a:ext cx="252000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MX" sz="2400" b="1">
                <a:solidFill>
                  <a:srgbClr val="A50021"/>
                </a:solidFill>
                <a:latin typeface="Agency FB" panose="020B0503020202020204" pitchFamily="34" charset="0"/>
              </a:rPr>
              <a:t>Sistema Médico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113FB00-B4DF-4026-9E96-CAE1BD353946}"/>
              </a:ext>
            </a:extLst>
          </p:cNvPr>
          <p:cNvGrpSpPr/>
          <p:nvPr/>
        </p:nvGrpSpPr>
        <p:grpSpPr>
          <a:xfrm>
            <a:off x="4860000" y="1260000"/>
            <a:ext cx="1440000" cy="2864050"/>
            <a:chOff x="4318000" y="1196912"/>
            <a:chExt cx="1440000" cy="2864050"/>
          </a:xfrm>
        </p:grpSpPr>
        <p:pic>
          <p:nvPicPr>
            <p:cNvPr id="16405" name="Picture 18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8000" y="2620962"/>
              <a:ext cx="144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20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8000" y="1196912"/>
              <a:ext cx="144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2DC0804-9DE1-461A-A479-0E9801D29FF4}"/>
              </a:ext>
            </a:extLst>
          </p:cNvPr>
          <p:cNvGrpSpPr/>
          <p:nvPr/>
        </p:nvGrpSpPr>
        <p:grpSpPr>
          <a:xfrm>
            <a:off x="6480000" y="720000"/>
            <a:ext cx="1443175" cy="2861818"/>
            <a:chOff x="6070600" y="476832"/>
            <a:chExt cx="1443175" cy="2861818"/>
          </a:xfrm>
        </p:grpSpPr>
        <p:pic>
          <p:nvPicPr>
            <p:cNvPr id="16403" name="Picture 22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70600" y="1898650"/>
              <a:ext cx="144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23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73775" y="476832"/>
              <a:ext cx="144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9290" name="AutoShape 26"/>
          <p:cNvSpPr>
            <a:spLocks noChangeArrowheads="1"/>
          </p:cNvSpPr>
          <p:nvPr/>
        </p:nvSpPr>
        <p:spPr bwMode="auto">
          <a:xfrm>
            <a:off x="2628727" y="5805264"/>
            <a:ext cx="719137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9291" name="AutoShape 27"/>
          <p:cNvSpPr>
            <a:spLocks noChangeArrowheads="1"/>
          </p:cNvSpPr>
          <p:nvPr/>
        </p:nvSpPr>
        <p:spPr bwMode="auto">
          <a:xfrm>
            <a:off x="3851920" y="5229200"/>
            <a:ext cx="719137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9292" name="AutoShape 28"/>
          <p:cNvSpPr>
            <a:spLocks noChangeArrowheads="1"/>
          </p:cNvSpPr>
          <p:nvPr/>
        </p:nvSpPr>
        <p:spPr bwMode="auto">
          <a:xfrm>
            <a:off x="5508104" y="4725516"/>
            <a:ext cx="719138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9293" name="AutoShape 29"/>
          <p:cNvSpPr>
            <a:spLocks noChangeArrowheads="1"/>
          </p:cNvSpPr>
          <p:nvPr/>
        </p:nvSpPr>
        <p:spPr bwMode="auto">
          <a:xfrm>
            <a:off x="7092280" y="4149080"/>
            <a:ext cx="719137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5D00E4-1D14-4ACD-BA56-A37A842B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 dirty="0"/>
              <a:t>Diciembre, 2020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CFE109-6A6D-48F8-94C1-C175C1F4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dirty="0"/>
              <a:t>Hugo E. Delgado Súmar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82B74-768B-43D6-9004-F5D01D0E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EE17B36-8427-410C-BE35-18CB60620FAC}"/>
              </a:ext>
            </a:extLst>
          </p:cNvPr>
          <p:cNvGrpSpPr/>
          <p:nvPr/>
        </p:nvGrpSpPr>
        <p:grpSpPr>
          <a:xfrm>
            <a:off x="-2518" y="2878000"/>
            <a:ext cx="1442381" cy="2880000"/>
            <a:chOff x="-2518" y="2878000"/>
            <a:chExt cx="1442381" cy="2880000"/>
          </a:xfrm>
        </p:grpSpPr>
        <p:pic>
          <p:nvPicPr>
            <p:cNvPr id="139277" name="Picture 13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4318000"/>
              <a:ext cx="1439863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1EE6751-27EB-4D03-8559-3018765AEE4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9"/>
            <a:srcRect l="11290" r="36409"/>
            <a:stretch/>
          </p:blipFill>
          <p:spPr>
            <a:xfrm>
              <a:off x="-2518" y="2878000"/>
              <a:ext cx="1440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814492"/>
      </p:ext>
    </p:extLst>
  </p:cSld>
  <p:clrMapOvr>
    <a:masterClrMapping/>
  </p:clrMapOvr>
  <p:transition>
    <p:rand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9" name="Picture 7" descr="per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497998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0" name="AutoShape 8"/>
          <p:cNvSpPr>
            <a:spLocks noChangeArrowheads="1"/>
          </p:cNvSpPr>
          <p:nvPr/>
        </p:nvSpPr>
        <p:spPr bwMode="auto">
          <a:xfrm flipV="1">
            <a:off x="1042988" y="763588"/>
            <a:ext cx="1943100" cy="936625"/>
          </a:xfrm>
          <a:prstGeom prst="curvedUpArrow">
            <a:avLst>
              <a:gd name="adj1" fmla="val 41492"/>
              <a:gd name="adj2" fmla="val 829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6201" name="AutoShape 9"/>
          <p:cNvSpPr>
            <a:spLocks noChangeArrowheads="1"/>
          </p:cNvSpPr>
          <p:nvPr/>
        </p:nvSpPr>
        <p:spPr bwMode="auto">
          <a:xfrm flipH="1" flipV="1">
            <a:off x="4427538" y="260350"/>
            <a:ext cx="1943100" cy="936625"/>
          </a:xfrm>
          <a:prstGeom prst="curvedUpArrow">
            <a:avLst>
              <a:gd name="adj1" fmla="val 41492"/>
              <a:gd name="adj2" fmla="val 829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6202" name="AutoShape 10"/>
          <p:cNvSpPr>
            <a:spLocks noChangeArrowheads="1"/>
          </p:cNvSpPr>
          <p:nvPr/>
        </p:nvSpPr>
        <p:spPr bwMode="auto">
          <a:xfrm rot="20791610" flipH="1">
            <a:off x="5364163" y="4724400"/>
            <a:ext cx="1943100" cy="936625"/>
          </a:xfrm>
          <a:prstGeom prst="curvedUpArrow">
            <a:avLst>
              <a:gd name="adj1" fmla="val 41492"/>
              <a:gd name="adj2" fmla="val 829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323975"/>
            <a:ext cx="2133600" cy="2039938"/>
            <a:chOff x="0" y="834"/>
            <a:chExt cx="1344" cy="1285"/>
          </a:xfrm>
        </p:grpSpPr>
        <p:pic>
          <p:nvPicPr>
            <p:cNvPr id="91163" name="Picture 12" descr="sanpedro-f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4"/>
              <a:ext cx="134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64" name="Text Box 13"/>
            <p:cNvSpPr txBox="1">
              <a:spLocks noChangeArrowheads="1"/>
            </p:cNvSpPr>
            <p:nvPr/>
          </p:nvSpPr>
          <p:spPr bwMode="auto">
            <a:xfrm>
              <a:off x="204" y="1888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SANPEDRO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751513" y="333375"/>
            <a:ext cx="2133600" cy="2095500"/>
            <a:chOff x="3759" y="663"/>
            <a:chExt cx="1344" cy="1320"/>
          </a:xfrm>
        </p:grpSpPr>
        <p:pic>
          <p:nvPicPr>
            <p:cNvPr id="91161" name="Picture 15" descr="cielo-ayahuasca-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59" y="663"/>
              <a:ext cx="134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62" name="Text Box 16"/>
            <p:cNvSpPr txBox="1">
              <a:spLocks noChangeArrowheads="1"/>
            </p:cNvSpPr>
            <p:nvPr/>
          </p:nvSpPr>
          <p:spPr bwMode="auto">
            <a:xfrm>
              <a:off x="3878" y="1752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b="1"/>
                <a:t>AYAHU</a:t>
              </a:r>
              <a:r>
                <a:rPr lang="es-MX" b="1">
                  <a:solidFill>
                    <a:srgbClr val="FFCC00"/>
                  </a:solidFill>
                </a:rPr>
                <a:t>ASCA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227763" y="2924175"/>
            <a:ext cx="2162175" cy="2092325"/>
            <a:chOff x="4195" y="2251"/>
            <a:chExt cx="1362" cy="1318"/>
          </a:xfrm>
        </p:grpSpPr>
        <p:pic>
          <p:nvPicPr>
            <p:cNvPr id="91159" name="Picture 18" descr="coca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5" y="2523"/>
              <a:ext cx="1344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60" name="Text Box 19"/>
            <p:cNvSpPr txBox="1">
              <a:spLocks noChangeArrowheads="1"/>
            </p:cNvSpPr>
            <p:nvPr/>
          </p:nvSpPr>
          <p:spPr bwMode="auto">
            <a:xfrm>
              <a:off x="4468" y="2251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COCA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82625" y="4070350"/>
            <a:ext cx="2782888" cy="1895475"/>
            <a:chOff x="430" y="2564"/>
            <a:chExt cx="1753" cy="1194"/>
          </a:xfrm>
        </p:grpSpPr>
        <p:pic>
          <p:nvPicPr>
            <p:cNvPr id="91157" name="Picture 21" descr="flores de tabac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9" y="2750"/>
              <a:ext cx="134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>
              <a:off x="430" y="2564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TABACO</a:t>
              </a:r>
            </a:p>
          </p:txBody>
        </p:sp>
      </p:grpSp>
      <p:sp>
        <p:nvSpPr>
          <p:cNvPr id="136215" name="AutoShape 23"/>
          <p:cNvSpPr>
            <a:spLocks noChangeArrowheads="1"/>
          </p:cNvSpPr>
          <p:nvPr/>
        </p:nvSpPr>
        <p:spPr bwMode="auto">
          <a:xfrm rot="-3220135">
            <a:off x="2374106" y="2597944"/>
            <a:ext cx="4684713" cy="1152525"/>
          </a:xfrm>
          <a:prstGeom prst="curvedUpArrow">
            <a:avLst>
              <a:gd name="adj1" fmla="val 21378"/>
              <a:gd name="adj2" fmla="val 97140"/>
              <a:gd name="adj3" fmla="val 3512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6216" name="AutoShape 24"/>
          <p:cNvSpPr>
            <a:spLocks noChangeArrowheads="1"/>
          </p:cNvSpPr>
          <p:nvPr/>
        </p:nvSpPr>
        <p:spPr bwMode="auto">
          <a:xfrm rot="1172272">
            <a:off x="2698750" y="5157788"/>
            <a:ext cx="3600450" cy="1081087"/>
          </a:xfrm>
          <a:prstGeom prst="curvedUpArrow">
            <a:avLst>
              <a:gd name="adj1" fmla="val 17515"/>
              <a:gd name="adj2" fmla="val 79590"/>
              <a:gd name="adj3" fmla="val 3512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36217" name="AutoShape 25"/>
          <p:cNvSpPr>
            <a:spLocks noChangeArrowheads="1"/>
          </p:cNvSpPr>
          <p:nvPr/>
        </p:nvSpPr>
        <p:spPr bwMode="auto">
          <a:xfrm rot="-5843336">
            <a:off x="1609725" y="2492376"/>
            <a:ext cx="3455987" cy="1008062"/>
          </a:xfrm>
          <a:prstGeom prst="curvedUpArrow">
            <a:avLst>
              <a:gd name="adj1" fmla="val 18031"/>
              <a:gd name="adj2" fmla="val 81931"/>
              <a:gd name="adj3" fmla="val 3512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7235825" y="3789363"/>
            <a:ext cx="1728788" cy="2454275"/>
            <a:chOff x="4558" y="2387"/>
            <a:chExt cx="1089" cy="1546"/>
          </a:xfrm>
        </p:grpSpPr>
        <p:pic>
          <p:nvPicPr>
            <p:cNvPr id="91155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94" y="2387"/>
              <a:ext cx="898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56" name="Text Box 29"/>
            <p:cNvSpPr txBox="1">
              <a:spLocks noChangeArrowheads="1"/>
            </p:cNvSpPr>
            <p:nvPr/>
          </p:nvSpPr>
          <p:spPr bwMode="auto">
            <a:xfrm>
              <a:off x="4558" y="3702"/>
              <a:ext cx="10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solidFill>
                    <a:srgbClr val="FFCC00"/>
                  </a:solidFill>
                </a:rPr>
                <a:t>WILLKA</a:t>
              </a:r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auto">
          <a:xfrm rot="4075661" flipH="1">
            <a:off x="2743994" y="2474119"/>
            <a:ext cx="4257675" cy="1354137"/>
          </a:xfrm>
          <a:prstGeom prst="curvedUpArrow">
            <a:avLst>
              <a:gd name="adj1" fmla="val 21378"/>
              <a:gd name="adj2" fmla="val 103172"/>
              <a:gd name="adj3" fmla="val 33985"/>
            </a:avLst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PE" dirty="0">
              <a:ln>
                <a:solidFill>
                  <a:srgbClr val="A50021"/>
                </a:solidFill>
              </a:ln>
              <a:solidFill>
                <a:srgbClr val="6666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 rot="2056346" flipH="1">
            <a:off x="1401763" y="2952750"/>
            <a:ext cx="5262562" cy="1262063"/>
          </a:xfrm>
          <a:prstGeom prst="curvedUpArrow">
            <a:avLst>
              <a:gd name="adj1" fmla="val 18031"/>
              <a:gd name="adj2" fmla="val 81931"/>
              <a:gd name="adj3" fmla="val 35120"/>
            </a:avLst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PE">
              <a:ln>
                <a:solidFill>
                  <a:srgbClr val="A50021"/>
                </a:solidFill>
              </a:ln>
              <a:blipFill>
                <a:blip r:embed="rId10"/>
                <a:tile tx="0" ty="0" sx="100000" sy="100000" flip="none" algn="tl"/>
              </a:blipFill>
            </a:endParaRP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7107A3-7E58-40A8-8388-C771C33D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21E486-BA9F-482B-A3CA-1C9D60F5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FC225F-6A74-438A-AFD2-014EC8CE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90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3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 animBg="1"/>
      <p:bldP spid="136201" grpId="0" animBg="1"/>
      <p:bldP spid="136202" grpId="0" animBg="1"/>
      <p:bldP spid="136215" grpId="0" animBg="1"/>
      <p:bldP spid="136216" grpId="0" animBg="1"/>
      <p:bldP spid="136217" grpId="0" animBg="1"/>
      <p:bldP spid="27" grpId="0" animBg="1"/>
      <p:bldP spid="2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5" name="Picture 7" descr="Banisteriopsis%20ca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14400"/>
            <a:ext cx="3482975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6" name="Picture 8" descr="ayahuas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912813"/>
            <a:ext cx="3576638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395288" y="47625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400" b="1">
                <a:solidFill>
                  <a:srgbClr val="FFCC00"/>
                </a:solidFill>
              </a:rPr>
              <a:t>Ayahuasca: Banisteriopsis caapi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C8BBC2-1E44-425E-97D5-4A3DBC8A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14D5C4-2036-42BD-83E3-1D999D42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E980A6-98B6-4901-B18B-1F60455D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91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395288" y="47625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400" b="1">
                <a:solidFill>
                  <a:srgbClr val="FFCC00"/>
                </a:solidFill>
              </a:rPr>
              <a:t>Coca</a:t>
            </a:r>
          </a:p>
        </p:txBody>
      </p:sp>
      <p:pic>
        <p:nvPicPr>
          <p:cNvPr id="9319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852738"/>
            <a:ext cx="444817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981075"/>
            <a:ext cx="42862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D21EEE-2E0E-4AF8-9439-610C6A90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D8BCCB-2108-4FDC-85EF-C30F67A8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A9E74A-2BC3-4043-8898-CA2296E4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92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9" name="Picture 7" descr="Anadenanthera_colubr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0" name="Picture 8" descr="Anadenanthera colubrina po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492375"/>
            <a:ext cx="2286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1" name="Picture 9" descr="Nasiona anadenanthera columbr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76250"/>
            <a:ext cx="33242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2" name="Picture 10" descr="anadenanthera_colubr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1188" y="3043238"/>
            <a:ext cx="19764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5580063" y="364490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>
                <a:solidFill>
                  <a:srgbClr val="FFCC00"/>
                </a:solidFill>
              </a:rPr>
              <a:t>Willka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B43E4A-3A85-47B0-A1BA-3291E67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37A2E8-7589-4C4A-A936-FAB568A7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E03D48-BCED-4C72-85FE-54FF439E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93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5" name="Picture 9" descr="tric_p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26479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6" name="Picture 10" descr="tric_p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25" y="1404938"/>
            <a:ext cx="2649538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7" name="Picture 11" descr="tric_cuzcoensis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8525" y="1412875"/>
            <a:ext cx="2649538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446088" y="280988"/>
            <a:ext cx="8158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2400" b="1">
                <a:solidFill>
                  <a:srgbClr val="FFCC00"/>
                </a:solidFill>
              </a:rPr>
              <a:t>Trichocereus: [1] pachanoi, [2] perunianum, [3] cuzcoensis</a:t>
            </a:r>
          </a:p>
        </p:txBody>
      </p:sp>
      <p:sp>
        <p:nvSpPr>
          <p:cNvPr id="111630" name="Oval 14"/>
          <p:cNvSpPr>
            <a:spLocks noChangeArrowheads="1"/>
          </p:cNvSpPr>
          <p:nvPr/>
        </p:nvSpPr>
        <p:spPr bwMode="auto">
          <a:xfrm>
            <a:off x="395288" y="1268413"/>
            <a:ext cx="2808287" cy="4321175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60799B-210F-416E-9225-E1C3BC37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9FF735D-C9A3-4094-BD7F-1B5F1976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65ACB2-D5AD-488A-AA60-D641EA81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94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8" grpId="0"/>
      <p:bldP spid="11163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71" name="Picture 7" descr="07taba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73075"/>
            <a:ext cx="2381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3419475" y="5516563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>
                <a:solidFill>
                  <a:srgbClr val="FFCC00"/>
                </a:solidFill>
              </a:rPr>
              <a:t>Tabaco</a:t>
            </a:r>
          </a:p>
        </p:txBody>
      </p:sp>
      <p:pic>
        <p:nvPicPr>
          <p:cNvPr id="96263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pic>
        <p:nvPicPr>
          <p:cNvPr id="96264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1720B4-3EFD-4C14-A028-995C9D28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F59434-1113-4B34-B097-5BEB5BA8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7674A8-EEEC-4838-AF48-EEE94B2E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9A2A9-9090-4C63-B9EC-B1CBD1811A9C}" type="slidenum">
              <a:rPr lang="es-MX" smtClean="0"/>
              <a:pPr>
                <a:defRPr/>
              </a:pPr>
              <a:t>95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20" name="Picture 8" descr="08cha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933825"/>
            <a:ext cx="2381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1" name="Picture 9" descr="Brunfelsia_grandiflora_p1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539750"/>
            <a:ext cx="32575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5724525" y="4652963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>
                <a:solidFill>
                  <a:srgbClr val="FFCC00"/>
                </a:solidFill>
              </a:rPr>
              <a:t>Chiric sanango</a:t>
            </a:r>
          </a:p>
        </p:txBody>
      </p:sp>
      <p:pic>
        <p:nvPicPr>
          <p:cNvPr id="192523" name="Picture 11" descr="Brosimum%2520acotifoliu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39750"/>
            <a:ext cx="23256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468313" y="4076700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>
                <a:solidFill>
                  <a:srgbClr val="FFCC00"/>
                </a:solidFill>
              </a:rPr>
              <a:t>Tamamuri</a:t>
            </a: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2987675" y="5589588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>
                <a:solidFill>
                  <a:srgbClr val="FFCC00"/>
                </a:solidFill>
              </a:rPr>
              <a:t>Chamico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6C5697-B434-431C-9231-810FCA07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22F963-61B7-4509-82E8-E703E33D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498D19-1BFC-4EB5-8987-AFBB899C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8A5DB-3960-4F20-8214-1E70E846A1B0}" type="slidenum">
              <a:rPr lang="es-MX" smtClean="0"/>
              <a:pPr>
                <a:defRPr/>
              </a:pPr>
              <a:t>96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2" grpId="0"/>
      <p:bldP spid="192524" grpId="0"/>
      <p:bldP spid="19252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5" name="Picture 7" descr="Chacruna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692150"/>
            <a:ext cx="31638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6" name="Picture 8" descr="http://botany.cs.tamu.edu/FLORA/dcs420/cr/hdw18039964b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005388" y="692150"/>
            <a:ext cx="21590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00563" y="2997200"/>
            <a:ext cx="3167062" cy="647700"/>
            <a:chOff x="2835" y="1888"/>
            <a:chExt cx="1995" cy="408"/>
          </a:xfrm>
        </p:grpSpPr>
        <p:sp>
          <p:nvSpPr>
            <p:cNvPr id="98315" name="Text Box 10"/>
            <p:cNvSpPr txBox="1">
              <a:spLocks noChangeArrowheads="1"/>
            </p:cNvSpPr>
            <p:nvPr/>
          </p:nvSpPr>
          <p:spPr bwMode="auto">
            <a:xfrm>
              <a:off x="2835" y="1933"/>
              <a:ext cx="15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s-MX" sz="2400" b="1">
                  <a:solidFill>
                    <a:srgbClr val="FFCC00"/>
                  </a:solidFill>
                </a:rPr>
                <a:t>Sananguillo</a:t>
              </a:r>
            </a:p>
          </p:txBody>
        </p:sp>
        <p:sp>
          <p:nvSpPr>
            <p:cNvPr id="98316" name="AutoShape 11"/>
            <p:cNvSpPr>
              <a:spLocks noChangeArrowheads="1"/>
            </p:cNvSpPr>
            <p:nvPr/>
          </p:nvSpPr>
          <p:spPr bwMode="auto">
            <a:xfrm rot="-2167160">
              <a:off x="4150" y="1888"/>
              <a:ext cx="680" cy="182"/>
            </a:xfrm>
            <a:prstGeom prst="curvedUpArrow">
              <a:avLst>
                <a:gd name="adj1" fmla="val 74725"/>
                <a:gd name="adj2" fmla="val 14945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995738" y="4941888"/>
            <a:ext cx="3025775" cy="576262"/>
            <a:chOff x="2517" y="3113"/>
            <a:chExt cx="1906" cy="363"/>
          </a:xfrm>
        </p:grpSpPr>
        <p:sp>
          <p:nvSpPr>
            <p:cNvPr id="98313" name="Text Box 13"/>
            <p:cNvSpPr txBox="1">
              <a:spLocks noChangeArrowheads="1"/>
            </p:cNvSpPr>
            <p:nvPr/>
          </p:nvSpPr>
          <p:spPr bwMode="auto">
            <a:xfrm>
              <a:off x="2835" y="3113"/>
              <a:ext cx="15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s-MX" sz="2400" b="1">
                  <a:solidFill>
                    <a:srgbClr val="FFCC00"/>
                  </a:solidFill>
                </a:rPr>
                <a:t>Chacruma</a:t>
              </a:r>
            </a:p>
          </p:txBody>
        </p:sp>
        <p:sp>
          <p:nvSpPr>
            <p:cNvPr id="98314" name="AutoShape 14"/>
            <p:cNvSpPr>
              <a:spLocks noChangeArrowheads="1"/>
            </p:cNvSpPr>
            <p:nvPr/>
          </p:nvSpPr>
          <p:spPr bwMode="auto">
            <a:xfrm rot="2167160" flipH="1">
              <a:off x="2517" y="3203"/>
              <a:ext cx="680" cy="182"/>
            </a:xfrm>
            <a:prstGeom prst="curvedUpArrow">
              <a:avLst>
                <a:gd name="adj1" fmla="val 74725"/>
                <a:gd name="adj2" fmla="val 14945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24512-E768-48E3-ACC2-53CF96C3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59AE4-57CF-4614-9005-B80BC689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6EBB7E-90AD-4E86-A992-0254FCE5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97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Picture 14" descr="Brugmansias2"/>
          <p:cNvPicPr>
            <a:picLocks noChangeAspect="1" noChangeArrowheads="1"/>
          </p:cNvPicPr>
          <p:nvPr/>
        </p:nvPicPr>
        <p:blipFill>
          <a:blip r:embed="rId2" cstate="print"/>
          <a:srcRect l="1180" t="2657" r="1248" b="2914"/>
          <a:stretch>
            <a:fillRect/>
          </a:stretch>
        </p:blipFill>
        <p:spPr bwMode="auto">
          <a:xfrm>
            <a:off x="1547813" y="1484313"/>
            <a:ext cx="62039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395288" y="276225"/>
            <a:ext cx="8353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400" b="1">
                <a:solidFill>
                  <a:srgbClr val="FFCC00"/>
                </a:solidFill>
              </a:rPr>
              <a:t>Brugmansia: [1] versicolor, [2] suaveolens, [3] sanguinea 'Aurea', [4] sanguinea, [5] x candida y [6] arborea 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30F620-822C-4CB2-9B46-7AA26254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DC10D1-33CC-4665-AF51-622B4480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83E6A9-B454-4994-8F95-069DA772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98</a:t>
            </a:fld>
            <a:endParaRPr lang="es-MX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400" b="1" u="sng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gency FB" panose="020B0503020202020204" pitchFamily="34" charset="0"/>
              </a:rPr>
              <a:t>IV. Los Especialistas y las Tradiciones Médicas Vigentes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71AE26-1FF8-41C8-97BC-FAA1732B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PE"/>
              <a:t>Diciembre, 2020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E7327E-E61B-4955-82BA-F2C3BFB3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Hugo E. Delgado Súmar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E28230-ADA7-498D-9771-0F21D6B2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4ED-85CE-4F11-99F6-D11C2C092C4F}" type="slidenum">
              <a:rPr lang="es-MX" smtClean="0"/>
              <a:pPr>
                <a:defRPr/>
              </a:pPr>
              <a:t>99</a:t>
            </a:fld>
            <a:endParaRPr lang="es-MX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6306</TotalTime>
  <Words>4163</Words>
  <Application>Microsoft Office PowerPoint</Application>
  <PresentationFormat>Presentación en pantalla (4:3)</PresentationFormat>
  <Paragraphs>908</Paragraphs>
  <Slides>118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118</vt:i4>
      </vt:variant>
    </vt:vector>
  </HeadingPairs>
  <TitlesOfParts>
    <vt:vector size="125" baseType="lpstr">
      <vt:lpstr>Agency FB</vt:lpstr>
      <vt:lpstr>Arial</vt:lpstr>
      <vt:lpstr>Benguiat Bk BT</vt:lpstr>
      <vt:lpstr>Wingdings 2</vt:lpstr>
      <vt:lpstr>Diseño predeterminado</vt:lpstr>
      <vt:lpstr>CorelPhotoPaint.Image.10</vt:lpstr>
      <vt:lpstr>Imagen Corel PHOTO-PAINT 9.0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Resumen: Tradiciones Médicas vigentes en el Perú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Hugo E. Delgado Súmar</dc:creator>
  <cp:lastModifiedBy>Hugo E. Delgado Súmar</cp:lastModifiedBy>
  <cp:revision>153</cp:revision>
  <dcterms:created xsi:type="dcterms:W3CDTF">2005-06-22T05:16:41Z</dcterms:created>
  <dcterms:modified xsi:type="dcterms:W3CDTF">2020-12-13T01:58:27Z</dcterms:modified>
</cp:coreProperties>
</file>